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305" r:id="rId19"/>
    <p:sldId id="273" r:id="rId20"/>
    <p:sldId id="274" r:id="rId21"/>
    <p:sldId id="285" r:id="rId22"/>
    <p:sldId id="275" r:id="rId23"/>
    <p:sldId id="306" r:id="rId24"/>
    <p:sldId id="276" r:id="rId25"/>
    <p:sldId id="277" r:id="rId26"/>
    <p:sldId id="278" r:id="rId27"/>
    <p:sldId id="279" r:id="rId28"/>
    <p:sldId id="280" r:id="rId29"/>
    <p:sldId id="281" r:id="rId30"/>
    <p:sldId id="282" r:id="rId31"/>
    <p:sldId id="283" r:id="rId32"/>
    <p:sldId id="284" r:id="rId33"/>
    <p:sldId id="307"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308" r:id="rId47"/>
    <p:sldId id="298" r:id="rId48"/>
    <p:sldId id="299" r:id="rId49"/>
    <p:sldId id="300" r:id="rId50"/>
    <p:sldId id="309" r:id="rId51"/>
    <p:sldId id="301" r:id="rId52"/>
    <p:sldId id="302" r:id="rId53"/>
    <p:sldId id="310" r:id="rId54"/>
    <p:sldId id="303" r:id="rId55"/>
    <p:sldId id="304" r:id="rId56"/>
    <p:sldId id="311"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CBD8689-92A6-465E-BF30-C18454F9A81D}" type="datetimeFigureOut">
              <a:rPr lang="en-US" smtClean="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6DBF4C-7802-47B7-B3FE-6F8EA455BC32}" type="slidenum">
              <a:rPr lang="en-US" smtClean="0"/>
              <a:pPr/>
              <a:t>‹#›</a:t>
            </a:fld>
            <a:endParaRPr lang="en-US" dirty="0"/>
          </a:p>
        </p:txBody>
      </p:sp>
    </p:spTree>
    <p:extLst>
      <p:ext uri="{BB962C8B-B14F-4D97-AF65-F5344CB8AC3E}">
        <p14:creationId xmlns:p14="http://schemas.microsoft.com/office/powerpoint/2010/main" val="1596331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BD8689-92A6-465E-BF30-C18454F9A81D}" type="datetimeFigureOut">
              <a:rPr lang="en-US" smtClean="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6DBF4C-7802-47B7-B3FE-6F8EA455BC32}" type="slidenum">
              <a:rPr lang="en-US" smtClean="0"/>
              <a:pPr/>
              <a:t>‹#›</a:t>
            </a:fld>
            <a:endParaRPr lang="en-US" dirty="0"/>
          </a:p>
        </p:txBody>
      </p:sp>
    </p:spTree>
    <p:extLst>
      <p:ext uri="{BB962C8B-B14F-4D97-AF65-F5344CB8AC3E}">
        <p14:creationId xmlns:p14="http://schemas.microsoft.com/office/powerpoint/2010/main" val="4258928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BD8689-92A6-465E-BF30-C18454F9A81D}" type="datetimeFigureOut">
              <a:rPr lang="en-US" smtClean="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6DBF4C-7802-47B7-B3FE-6F8EA455BC32}" type="slidenum">
              <a:rPr lang="en-US" smtClean="0"/>
              <a:pPr/>
              <a:t>‹#›</a:t>
            </a:fld>
            <a:endParaRPr lang="en-US" dirty="0"/>
          </a:p>
        </p:txBody>
      </p:sp>
    </p:spTree>
    <p:extLst>
      <p:ext uri="{BB962C8B-B14F-4D97-AF65-F5344CB8AC3E}">
        <p14:creationId xmlns:p14="http://schemas.microsoft.com/office/powerpoint/2010/main" val="2211092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BD8689-92A6-465E-BF30-C18454F9A81D}" type="datetimeFigureOut">
              <a:rPr lang="en-US" smtClean="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6DBF4C-7802-47B7-B3FE-6F8EA455BC32}" type="slidenum">
              <a:rPr lang="en-US" smtClean="0"/>
              <a:pPr/>
              <a:t>‹#›</a:t>
            </a:fld>
            <a:endParaRPr lang="en-US" dirty="0"/>
          </a:p>
        </p:txBody>
      </p:sp>
    </p:spTree>
    <p:extLst>
      <p:ext uri="{BB962C8B-B14F-4D97-AF65-F5344CB8AC3E}">
        <p14:creationId xmlns:p14="http://schemas.microsoft.com/office/powerpoint/2010/main" val="4238627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BD8689-92A6-465E-BF30-C18454F9A81D}" type="datetimeFigureOut">
              <a:rPr lang="en-US" smtClean="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6DBF4C-7802-47B7-B3FE-6F8EA455BC32}" type="slidenum">
              <a:rPr lang="en-US" smtClean="0"/>
              <a:pPr/>
              <a:t>‹#›</a:t>
            </a:fld>
            <a:endParaRPr lang="en-US" dirty="0"/>
          </a:p>
        </p:txBody>
      </p:sp>
    </p:spTree>
    <p:extLst>
      <p:ext uri="{BB962C8B-B14F-4D97-AF65-F5344CB8AC3E}">
        <p14:creationId xmlns:p14="http://schemas.microsoft.com/office/powerpoint/2010/main" val="232201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BD8689-92A6-465E-BF30-C18454F9A81D}" type="datetimeFigureOut">
              <a:rPr lang="en-US" smtClean="0"/>
              <a:pPr/>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6DBF4C-7802-47B7-B3FE-6F8EA455BC32}" type="slidenum">
              <a:rPr lang="en-US" smtClean="0"/>
              <a:pPr/>
              <a:t>‹#›</a:t>
            </a:fld>
            <a:endParaRPr lang="en-US" dirty="0"/>
          </a:p>
        </p:txBody>
      </p:sp>
    </p:spTree>
    <p:extLst>
      <p:ext uri="{BB962C8B-B14F-4D97-AF65-F5344CB8AC3E}">
        <p14:creationId xmlns:p14="http://schemas.microsoft.com/office/powerpoint/2010/main" val="3000197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BD8689-92A6-465E-BF30-C18454F9A81D}" type="datetimeFigureOut">
              <a:rPr lang="en-US" smtClean="0"/>
              <a:pPr/>
              <a:t>3/23/2021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6DBF4C-7802-47B7-B3FE-6F8EA455BC32}" type="slidenum">
              <a:rPr lang="en-US" smtClean="0"/>
              <a:pPr/>
              <a:t>‹#›</a:t>
            </a:fld>
            <a:endParaRPr lang="en-US" dirty="0"/>
          </a:p>
        </p:txBody>
      </p:sp>
    </p:spTree>
    <p:extLst>
      <p:ext uri="{BB962C8B-B14F-4D97-AF65-F5344CB8AC3E}">
        <p14:creationId xmlns:p14="http://schemas.microsoft.com/office/powerpoint/2010/main" val="2637944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BD8689-92A6-465E-BF30-C18454F9A81D}" type="datetimeFigureOut">
              <a:rPr lang="en-US" smtClean="0"/>
              <a:pPr/>
              <a:t>3/23/2021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6DBF4C-7802-47B7-B3FE-6F8EA455BC32}" type="slidenum">
              <a:rPr lang="en-US" smtClean="0"/>
              <a:pPr/>
              <a:t>‹#›</a:t>
            </a:fld>
            <a:endParaRPr lang="en-US" dirty="0"/>
          </a:p>
        </p:txBody>
      </p:sp>
    </p:spTree>
    <p:extLst>
      <p:ext uri="{BB962C8B-B14F-4D97-AF65-F5344CB8AC3E}">
        <p14:creationId xmlns:p14="http://schemas.microsoft.com/office/powerpoint/2010/main" val="4267775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D8689-92A6-465E-BF30-C18454F9A81D}" type="datetimeFigureOut">
              <a:rPr lang="en-US" smtClean="0"/>
              <a:pPr/>
              <a:t>3/23/2021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E6DBF4C-7802-47B7-B3FE-6F8EA455BC32}" type="slidenum">
              <a:rPr lang="en-US" smtClean="0"/>
              <a:pPr/>
              <a:t>‹#›</a:t>
            </a:fld>
            <a:endParaRPr lang="en-US" dirty="0"/>
          </a:p>
        </p:txBody>
      </p:sp>
    </p:spTree>
    <p:extLst>
      <p:ext uri="{BB962C8B-B14F-4D97-AF65-F5344CB8AC3E}">
        <p14:creationId xmlns:p14="http://schemas.microsoft.com/office/powerpoint/2010/main" val="3149789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BD8689-92A6-465E-BF30-C18454F9A81D}" type="datetimeFigureOut">
              <a:rPr lang="en-US" smtClean="0"/>
              <a:pPr/>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6DBF4C-7802-47B7-B3FE-6F8EA455BC32}" type="slidenum">
              <a:rPr lang="en-US" smtClean="0"/>
              <a:pPr/>
              <a:t>‹#›</a:t>
            </a:fld>
            <a:endParaRPr lang="en-US" dirty="0"/>
          </a:p>
        </p:txBody>
      </p:sp>
    </p:spTree>
    <p:extLst>
      <p:ext uri="{BB962C8B-B14F-4D97-AF65-F5344CB8AC3E}">
        <p14:creationId xmlns:p14="http://schemas.microsoft.com/office/powerpoint/2010/main" val="1782492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BD8689-92A6-465E-BF30-C18454F9A81D}" type="datetimeFigureOut">
              <a:rPr lang="en-US" smtClean="0"/>
              <a:pPr/>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6DBF4C-7802-47B7-B3FE-6F8EA455BC32}" type="slidenum">
              <a:rPr lang="en-US" smtClean="0"/>
              <a:pPr/>
              <a:t>‹#›</a:t>
            </a:fld>
            <a:endParaRPr lang="en-US" dirty="0"/>
          </a:p>
        </p:txBody>
      </p:sp>
    </p:spTree>
    <p:extLst>
      <p:ext uri="{BB962C8B-B14F-4D97-AF65-F5344CB8AC3E}">
        <p14:creationId xmlns:p14="http://schemas.microsoft.com/office/powerpoint/2010/main" val="118452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75000"/>
            <a:alpha val="8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D8689-92A6-465E-BF30-C18454F9A81D}" type="datetimeFigureOut">
              <a:rPr lang="en-US" smtClean="0"/>
              <a:pPr/>
              <a:t>3/23/2021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DBF4C-7802-47B7-B3FE-6F8EA455BC32}" type="slidenum">
              <a:rPr lang="en-US" smtClean="0"/>
              <a:pPr/>
              <a:t>‹#›</a:t>
            </a:fld>
            <a:endParaRPr lang="en-US" dirty="0"/>
          </a:p>
        </p:txBody>
      </p:sp>
    </p:spTree>
    <p:extLst>
      <p:ext uri="{BB962C8B-B14F-4D97-AF65-F5344CB8AC3E}">
        <p14:creationId xmlns:p14="http://schemas.microsoft.com/office/powerpoint/2010/main" val="3534369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219200"/>
            <a:ext cx="8839200" cy="4495799"/>
          </a:xfrm>
        </p:spPr>
        <p:txBody>
          <a:bodyPr>
            <a:normAutofit fontScale="90000"/>
          </a:bodyPr>
          <a:lstStyle/>
          <a:p>
            <a:pPr>
              <a:spcAft>
                <a:spcPts val="1200"/>
              </a:spcAft>
            </a:pPr>
            <a:r>
              <a:rPr lang="en-US" sz="6000" dirty="0">
                <a:effectLst>
                  <a:outerShdw blurRad="38100" dist="38100" dir="2700000" algn="tl">
                    <a:srgbClr val="000000">
                      <a:alpha val="43137"/>
                    </a:srgbClr>
                  </a:outerShdw>
                </a:effectLst>
                <a:latin typeface="Andalus" pitchFamily="18" charset="-78"/>
                <a:cs typeface="Andalus" pitchFamily="18" charset="-78"/>
              </a:rPr>
              <a:t>Council of Lutheran Women</a:t>
            </a:r>
            <a:br>
              <a:rPr lang="en-US" sz="6000" dirty="0">
                <a:effectLst>
                  <a:outerShdw blurRad="38100" dist="38100" dir="2700000" algn="tl">
                    <a:srgbClr val="000000">
                      <a:alpha val="43137"/>
                    </a:srgbClr>
                  </a:outerShdw>
                </a:effectLst>
                <a:latin typeface="Andalus" pitchFamily="18" charset="-78"/>
                <a:cs typeface="Andalus" pitchFamily="18" charset="-78"/>
              </a:rPr>
            </a:br>
            <a:r>
              <a:rPr lang="en-US" sz="3100" dirty="0">
                <a:effectLst>
                  <a:outerShdw blurRad="38100" dist="38100" dir="2700000" algn="tl">
                    <a:srgbClr val="000000">
                      <a:alpha val="43137"/>
                    </a:srgbClr>
                  </a:outerShdw>
                </a:effectLst>
                <a:latin typeface="Andalus" pitchFamily="18" charset="-78"/>
                <a:cs typeface="Andalus" pitchFamily="18" charset="-78"/>
              </a:rPr>
              <a:t> </a:t>
            </a:r>
            <a:br>
              <a:rPr lang="en-US" sz="6000" dirty="0">
                <a:effectLst>
                  <a:outerShdw blurRad="38100" dist="38100" dir="2700000" algn="tl">
                    <a:srgbClr val="000000">
                      <a:alpha val="43137"/>
                    </a:srgbClr>
                  </a:outerShdw>
                </a:effectLst>
                <a:latin typeface="Andalus" pitchFamily="18" charset="-78"/>
                <a:cs typeface="Andalus" pitchFamily="18" charset="-78"/>
              </a:rPr>
            </a:br>
            <a:r>
              <a:rPr lang="en-US" sz="6000" dirty="0">
                <a:effectLst>
                  <a:outerShdw blurRad="38100" dist="38100" dir="2700000" algn="tl">
                    <a:srgbClr val="000000">
                      <a:alpha val="43137"/>
                    </a:srgbClr>
                  </a:outerShdw>
                </a:effectLst>
                <a:latin typeface="Andalus" pitchFamily="18" charset="-78"/>
                <a:cs typeface="Andalus" pitchFamily="18" charset="-78"/>
              </a:rPr>
              <a:t>2020 and 2021</a:t>
            </a:r>
            <a:br>
              <a:rPr lang="en-US" sz="6000" dirty="0">
                <a:effectLst>
                  <a:outerShdw blurRad="38100" dist="38100" dir="2700000" algn="tl">
                    <a:srgbClr val="000000">
                      <a:alpha val="43137"/>
                    </a:srgbClr>
                  </a:outerShdw>
                </a:effectLst>
                <a:latin typeface="Andalus" pitchFamily="18" charset="-78"/>
                <a:cs typeface="Andalus" pitchFamily="18" charset="-78"/>
              </a:rPr>
            </a:br>
            <a:r>
              <a:rPr lang="en-US" sz="3100" dirty="0">
                <a:effectLst>
                  <a:outerShdw blurRad="38100" dist="38100" dir="2700000" algn="tl">
                    <a:srgbClr val="000000">
                      <a:alpha val="43137"/>
                    </a:srgbClr>
                  </a:outerShdw>
                </a:effectLst>
                <a:latin typeface="Andalus" pitchFamily="18" charset="-78"/>
                <a:cs typeface="Andalus" pitchFamily="18" charset="-78"/>
              </a:rPr>
              <a:t> </a:t>
            </a:r>
            <a:br>
              <a:rPr lang="en-US" sz="6000" dirty="0">
                <a:effectLst>
                  <a:outerShdw blurRad="38100" dist="38100" dir="2700000" algn="tl">
                    <a:srgbClr val="000000">
                      <a:alpha val="43137"/>
                    </a:srgbClr>
                  </a:outerShdw>
                </a:effectLst>
                <a:latin typeface="Andalus" pitchFamily="18" charset="-78"/>
                <a:cs typeface="Andalus" pitchFamily="18" charset="-78"/>
              </a:rPr>
            </a:br>
            <a:r>
              <a:rPr lang="en-US" sz="6000" dirty="0">
                <a:effectLst>
                  <a:outerShdw blurRad="38100" dist="38100" dir="2700000" algn="tl">
                    <a:srgbClr val="000000">
                      <a:alpha val="43137"/>
                    </a:srgbClr>
                  </a:outerShdw>
                </a:effectLst>
                <a:latin typeface="Andalus" pitchFamily="18" charset="-78"/>
                <a:cs typeface="Andalus" pitchFamily="18" charset="-78"/>
              </a:rPr>
              <a:t>Women of the Year</a:t>
            </a:r>
            <a:br>
              <a:rPr lang="en-US" sz="6000" dirty="0">
                <a:effectLst>
                  <a:outerShdw blurRad="38100" dist="38100" dir="2700000" algn="tl">
                    <a:srgbClr val="000000">
                      <a:alpha val="43137"/>
                    </a:srgbClr>
                  </a:outerShdw>
                </a:effectLst>
                <a:latin typeface="Andalus" pitchFamily="18" charset="-78"/>
                <a:cs typeface="Andalus" pitchFamily="18" charset="-78"/>
              </a:rPr>
            </a:br>
            <a:r>
              <a:rPr lang="en-US" sz="3100" dirty="0">
                <a:effectLst>
                  <a:outerShdw blurRad="38100" dist="38100" dir="2700000" algn="tl">
                    <a:srgbClr val="000000">
                      <a:alpha val="43137"/>
                    </a:srgbClr>
                  </a:outerShdw>
                </a:effectLst>
                <a:latin typeface="Andalus" pitchFamily="18" charset="-78"/>
                <a:cs typeface="Andalus" pitchFamily="18" charset="-78"/>
              </a:rPr>
              <a:t> </a:t>
            </a:r>
            <a:br>
              <a:rPr lang="en-US" dirty="0"/>
            </a:br>
            <a:endParaRPr lang="en-US" dirty="0"/>
          </a:p>
        </p:txBody>
      </p:sp>
    </p:spTree>
    <p:extLst>
      <p:ext uri="{BB962C8B-B14F-4D97-AF65-F5344CB8AC3E}">
        <p14:creationId xmlns:p14="http://schemas.microsoft.com/office/powerpoint/2010/main" val="1847898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381000"/>
            <a:ext cx="8610600" cy="10668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Jan Milz</a:t>
            </a:r>
          </a:p>
        </p:txBody>
      </p:sp>
      <p:sp>
        <p:nvSpPr>
          <p:cNvPr id="4" name="TextBox 3"/>
          <p:cNvSpPr txBox="1"/>
          <p:nvPr/>
        </p:nvSpPr>
        <p:spPr>
          <a:xfrm>
            <a:off x="1219200" y="1524000"/>
            <a:ext cx="65532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Cross of Christ, Bloomfield</a:t>
            </a:r>
          </a:p>
        </p:txBody>
      </p:sp>
      <p:sp>
        <p:nvSpPr>
          <p:cNvPr id="5" name="TextBox 4"/>
          <p:cNvSpPr txBox="1"/>
          <p:nvPr/>
        </p:nvSpPr>
        <p:spPr>
          <a:xfrm>
            <a:off x="4267199" y="2362200"/>
            <a:ext cx="4078225" cy="4093428"/>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dirty="0">
                <a:effectLst>
                  <a:outerShdw blurRad="38100" dist="38100" dir="2700000" algn="tl">
                    <a:srgbClr val="000000">
                      <a:alpha val="43137"/>
                    </a:srgbClr>
                  </a:outerShdw>
                </a:effectLst>
              </a:rPr>
              <a:t>Jan is known for her gracious and willing "behind the scenes" service in many areas of ministry. She is an excellent seamstress and has manned many pleated table skirts for use at special church functions. She is always there to help set-up, serve and clean up for funeral lunches and special dinners. She sings God's praises as part of the choir. Her pleasant manner and special God-given talents are a blessing to all whose lives she touches.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808714"/>
            <a:ext cx="3200400" cy="3200400"/>
          </a:xfrm>
          <a:prstGeom prst="rect">
            <a:avLst/>
          </a:prstGeom>
        </p:spPr>
      </p:pic>
    </p:spTree>
    <p:extLst>
      <p:ext uri="{BB962C8B-B14F-4D97-AF65-F5344CB8AC3E}">
        <p14:creationId xmlns:p14="http://schemas.microsoft.com/office/powerpoint/2010/main" val="3646875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381000"/>
            <a:ext cx="8610600" cy="10668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Cormellon Dixon</a:t>
            </a:r>
          </a:p>
        </p:txBody>
      </p:sp>
      <p:sp>
        <p:nvSpPr>
          <p:cNvPr id="4" name="TextBox 3"/>
          <p:cNvSpPr txBox="1"/>
          <p:nvPr/>
        </p:nvSpPr>
        <p:spPr>
          <a:xfrm>
            <a:off x="1219200" y="1524000"/>
            <a:ext cx="65532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East Bethlehem, Detroit</a:t>
            </a:r>
          </a:p>
        </p:txBody>
      </p:sp>
      <p:sp>
        <p:nvSpPr>
          <p:cNvPr id="5" name="TextBox 4"/>
          <p:cNvSpPr txBox="1"/>
          <p:nvPr/>
        </p:nvSpPr>
        <p:spPr>
          <a:xfrm>
            <a:off x="1242646" y="2724051"/>
            <a:ext cx="2590799" cy="3477875"/>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dirty="0">
                <a:effectLst>
                  <a:outerShdw blurRad="38100" dist="38100" dir="2700000" algn="tl">
                    <a:srgbClr val="000000">
                      <a:alpha val="43137"/>
                    </a:srgbClr>
                  </a:outerShdw>
                </a:effectLst>
              </a:rPr>
              <a:t>Cormellon has been a lifelong member at East Bethlehem. She is the Connecting kids to Christ Sunday School Director for Gifts for all God's Children and has served the LWML- Greater Detroit Zone as Correspondence Secretary.</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2222" t="16879" r="14074" b="17161"/>
          <a:stretch/>
        </p:blipFill>
        <p:spPr>
          <a:xfrm>
            <a:off x="5029200" y="2514600"/>
            <a:ext cx="2438400" cy="3896779"/>
          </a:xfrm>
          <a:prstGeom prst="rect">
            <a:avLst/>
          </a:prstGeom>
        </p:spPr>
      </p:pic>
    </p:spTree>
    <p:extLst>
      <p:ext uri="{BB962C8B-B14F-4D97-AF65-F5344CB8AC3E}">
        <p14:creationId xmlns:p14="http://schemas.microsoft.com/office/powerpoint/2010/main" val="2017816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381000"/>
            <a:ext cx="8610600" cy="10668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Sue Holbrook</a:t>
            </a:r>
          </a:p>
        </p:txBody>
      </p:sp>
      <p:sp>
        <p:nvSpPr>
          <p:cNvPr id="4" name="TextBox 3"/>
          <p:cNvSpPr txBox="1"/>
          <p:nvPr/>
        </p:nvSpPr>
        <p:spPr>
          <a:xfrm>
            <a:off x="1219200" y="1524000"/>
            <a:ext cx="65532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Emmanuel, Dearborn</a:t>
            </a:r>
          </a:p>
        </p:txBody>
      </p:sp>
      <p:sp>
        <p:nvSpPr>
          <p:cNvPr id="5" name="TextBox 4"/>
          <p:cNvSpPr txBox="1"/>
          <p:nvPr/>
        </p:nvSpPr>
        <p:spPr>
          <a:xfrm>
            <a:off x="5288280" y="2382091"/>
            <a:ext cx="2590799" cy="3477875"/>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dirty="0">
                <a:effectLst>
                  <a:outerShdw blurRad="38100" dist="38100" dir="2700000" algn="tl">
                    <a:srgbClr val="000000">
                      <a:alpha val="43137"/>
                    </a:srgbClr>
                  </a:outerShdw>
                </a:effectLst>
              </a:rPr>
              <a:t>Sue was on the Board of Education at Emmanuel, past Superintendent of Sunday School, Church co-secretary for the congregation, teaches Sunday School, is on the Altar Guild and runs the Easter Flower Sale.</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875" b="1"/>
          <a:stretch/>
        </p:blipFill>
        <p:spPr>
          <a:xfrm>
            <a:off x="1463040" y="2286000"/>
            <a:ext cx="3048000" cy="3987800"/>
          </a:xfrm>
          <a:prstGeom prst="rect">
            <a:avLst/>
          </a:prstGeom>
        </p:spPr>
      </p:pic>
    </p:spTree>
    <p:extLst>
      <p:ext uri="{BB962C8B-B14F-4D97-AF65-F5344CB8AC3E}">
        <p14:creationId xmlns:p14="http://schemas.microsoft.com/office/powerpoint/2010/main" val="2139308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381000"/>
            <a:ext cx="8610600" cy="10668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Diane Shay</a:t>
            </a:r>
          </a:p>
        </p:txBody>
      </p:sp>
      <p:sp>
        <p:nvSpPr>
          <p:cNvPr id="4" name="TextBox 3"/>
          <p:cNvSpPr txBox="1"/>
          <p:nvPr/>
        </p:nvSpPr>
        <p:spPr>
          <a:xfrm>
            <a:off x="1219200" y="1524000"/>
            <a:ext cx="65532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Grace, Redford</a:t>
            </a:r>
          </a:p>
        </p:txBody>
      </p:sp>
      <p:sp>
        <p:nvSpPr>
          <p:cNvPr id="5" name="TextBox 4"/>
          <p:cNvSpPr txBox="1"/>
          <p:nvPr/>
        </p:nvSpPr>
        <p:spPr>
          <a:xfrm>
            <a:off x="914400" y="2382091"/>
            <a:ext cx="3810000" cy="3785652"/>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dirty="0">
                <a:effectLst>
                  <a:outerShdw blurRad="38100" dist="38100" dir="2700000" algn="tl">
                    <a:srgbClr val="000000">
                      <a:alpha val="43137"/>
                    </a:srgbClr>
                  </a:outerShdw>
                </a:effectLst>
              </a:rPr>
              <a:t>Diane is a wonderful example of a positive Christian. She has served as a teacher in our Sunday School and remains a substitute. She and her husband both volunteer at Beaumont Hospital once a week. She helps every year with decorating Grace Lutheran for Christmas and the “not so fun task" of taking it down.  She is faithful in worship and receives Word and Sacrament weekly.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2219422"/>
            <a:ext cx="3192417" cy="4110990"/>
          </a:xfrm>
          <a:prstGeom prst="rect">
            <a:avLst/>
          </a:prstGeom>
        </p:spPr>
      </p:pic>
    </p:spTree>
    <p:extLst>
      <p:ext uri="{BB962C8B-B14F-4D97-AF65-F5344CB8AC3E}">
        <p14:creationId xmlns:p14="http://schemas.microsoft.com/office/powerpoint/2010/main" val="341861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381000"/>
            <a:ext cx="8610600" cy="10668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Kathleen Hintz</a:t>
            </a:r>
          </a:p>
        </p:txBody>
      </p:sp>
      <p:sp>
        <p:nvSpPr>
          <p:cNvPr id="4" name="TextBox 3"/>
          <p:cNvSpPr txBox="1"/>
          <p:nvPr/>
        </p:nvSpPr>
        <p:spPr>
          <a:xfrm>
            <a:off x="1219200" y="1524000"/>
            <a:ext cx="65532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Guardian, Dearborn</a:t>
            </a:r>
          </a:p>
        </p:txBody>
      </p:sp>
      <p:sp>
        <p:nvSpPr>
          <p:cNvPr id="5" name="TextBox 4"/>
          <p:cNvSpPr txBox="1"/>
          <p:nvPr/>
        </p:nvSpPr>
        <p:spPr>
          <a:xfrm>
            <a:off x="4912264" y="2667000"/>
            <a:ext cx="3810000" cy="1938992"/>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dirty="0">
                <a:effectLst>
                  <a:outerShdw blurRad="38100" dist="38100" dir="2700000" algn="tl">
                    <a:srgbClr val="000000">
                      <a:alpha val="43137"/>
                    </a:srgbClr>
                  </a:outerShdw>
                </a:effectLst>
              </a:rPr>
              <a:t>For many years and in many ways, Kathy has served her Lord in the various ministries at Guardian Lutheran Church and School.</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8720" y="2218944"/>
            <a:ext cx="3028950" cy="4038600"/>
          </a:xfrm>
          <a:prstGeom prst="rect">
            <a:avLst/>
          </a:prstGeom>
        </p:spPr>
      </p:pic>
    </p:spTree>
    <p:extLst>
      <p:ext uri="{BB962C8B-B14F-4D97-AF65-F5344CB8AC3E}">
        <p14:creationId xmlns:p14="http://schemas.microsoft.com/office/powerpoint/2010/main" val="196617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381000"/>
            <a:ext cx="8610600" cy="10668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Stephanie Listman</a:t>
            </a:r>
          </a:p>
        </p:txBody>
      </p:sp>
      <p:sp>
        <p:nvSpPr>
          <p:cNvPr id="4" name="TextBox 3"/>
          <p:cNvSpPr txBox="1"/>
          <p:nvPr/>
        </p:nvSpPr>
        <p:spPr>
          <a:xfrm>
            <a:off x="1219200" y="1524000"/>
            <a:ext cx="65532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Historic Trinity, Detroit</a:t>
            </a:r>
          </a:p>
        </p:txBody>
      </p:sp>
      <p:sp>
        <p:nvSpPr>
          <p:cNvPr id="5" name="TextBox 4"/>
          <p:cNvSpPr txBox="1"/>
          <p:nvPr/>
        </p:nvSpPr>
        <p:spPr>
          <a:xfrm>
            <a:off x="883920" y="2377598"/>
            <a:ext cx="3810000" cy="3785652"/>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dirty="0">
                <a:effectLst>
                  <a:outerShdw blurRad="38100" dist="38100" dir="2700000" algn="tl">
                    <a:srgbClr val="000000">
                      <a:alpha val="43137"/>
                    </a:srgbClr>
                  </a:outerShdw>
                </a:effectLst>
              </a:rPr>
              <a:t>According to the Sunday School Director at Historic Trinity, Stephanie has been a tremendous help in every aspect of the Sunday School. She has even involved her husband  Bill and their 2 daughters. She has directed The Nativity Story which has been presented during church services. Stephanie's charming personality has made her a real asset to our Sunday School Program.</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2479724"/>
            <a:ext cx="2685561" cy="3581400"/>
          </a:xfrm>
          <a:prstGeom prst="rect">
            <a:avLst/>
          </a:prstGeom>
        </p:spPr>
      </p:pic>
    </p:spTree>
    <p:extLst>
      <p:ext uri="{BB962C8B-B14F-4D97-AF65-F5344CB8AC3E}">
        <p14:creationId xmlns:p14="http://schemas.microsoft.com/office/powerpoint/2010/main" val="3916069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04800"/>
            <a:ext cx="9067800" cy="1219200"/>
          </a:xfrm>
        </p:spPr>
        <p:txBody>
          <a:bodyPr>
            <a:noAutofit/>
          </a:bodyPr>
          <a:lstStyle/>
          <a:p>
            <a:r>
              <a:rPr lang="en-US" sz="6000" dirty="0">
                <a:effectLst>
                  <a:outerShdw blurRad="38100" dist="38100" dir="2700000" algn="tl">
                    <a:srgbClr val="000000">
                      <a:alpha val="43137"/>
                    </a:srgbClr>
                  </a:outerShdw>
                </a:effectLst>
                <a:latin typeface="Afternoon in Stereo Personal Us" pitchFamily="2" charset="0"/>
              </a:rPr>
              <a:t>Joanne Gould Vollbrecht</a:t>
            </a:r>
          </a:p>
        </p:txBody>
      </p:sp>
      <p:sp>
        <p:nvSpPr>
          <p:cNvPr id="4" name="TextBox 3"/>
          <p:cNvSpPr txBox="1"/>
          <p:nvPr/>
        </p:nvSpPr>
        <p:spPr>
          <a:xfrm>
            <a:off x="1219200" y="1524000"/>
            <a:ext cx="65532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Holy Cross, Warren</a:t>
            </a:r>
          </a:p>
        </p:txBody>
      </p:sp>
      <p:sp>
        <p:nvSpPr>
          <p:cNvPr id="5" name="TextBox 4"/>
          <p:cNvSpPr txBox="1"/>
          <p:nvPr/>
        </p:nvSpPr>
        <p:spPr>
          <a:xfrm>
            <a:off x="4715256" y="2377598"/>
            <a:ext cx="3810000" cy="3477875"/>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dirty="0">
                <a:effectLst>
                  <a:outerShdw blurRad="38100" dist="38100" dir="2700000" algn="tl">
                    <a:srgbClr val="000000">
                      <a:alpha val="43137"/>
                    </a:srgbClr>
                  </a:outerShdw>
                </a:effectLst>
              </a:rPr>
              <a:t>For over 20 years, Joanne has been a steadfast servant of our New Hope Food Pantry - picking up food from the Macomb warehouse, shopping, calling clients to schedule pick ups, and distribution.  She is also a charter member of the Holy Cross Quilters who have met twice a month for 18 years to make quilts for Lutheran World Relief.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2377598"/>
            <a:ext cx="2590800" cy="3979240"/>
          </a:xfrm>
          <a:prstGeom prst="rect">
            <a:avLst/>
          </a:prstGeom>
        </p:spPr>
      </p:pic>
    </p:spTree>
    <p:extLst>
      <p:ext uri="{BB962C8B-B14F-4D97-AF65-F5344CB8AC3E}">
        <p14:creationId xmlns:p14="http://schemas.microsoft.com/office/powerpoint/2010/main" val="1601553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Lois McCarty</a:t>
            </a:r>
          </a:p>
        </p:txBody>
      </p:sp>
      <p:sp>
        <p:nvSpPr>
          <p:cNvPr id="4" name="TextBox 3"/>
          <p:cNvSpPr txBox="1"/>
          <p:nvPr/>
        </p:nvSpPr>
        <p:spPr>
          <a:xfrm>
            <a:off x="1219200" y="1524000"/>
            <a:ext cx="65532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Hope, Warren</a:t>
            </a:r>
          </a:p>
        </p:txBody>
      </p:sp>
      <p:sp>
        <p:nvSpPr>
          <p:cNvPr id="5" name="TextBox 4"/>
          <p:cNvSpPr txBox="1"/>
          <p:nvPr/>
        </p:nvSpPr>
        <p:spPr>
          <a:xfrm>
            <a:off x="984504" y="2819400"/>
            <a:ext cx="3200400" cy="2800767"/>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200" dirty="0">
                <a:effectLst>
                  <a:outerShdw blurRad="38100" dist="38100" dir="2700000" algn="tl">
                    <a:srgbClr val="000000">
                      <a:alpha val="43137"/>
                    </a:srgbClr>
                  </a:outerShdw>
                </a:effectLst>
              </a:rPr>
              <a:t>Lois McCarty is a volunteer after God’s own heart.  She always cheerfully accepts the call for cooking, cutting, tutoring, teaching, assisting, and encouraging with love.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2209800"/>
            <a:ext cx="2841672" cy="3788896"/>
          </a:xfrm>
          <a:prstGeom prst="rect">
            <a:avLst/>
          </a:prstGeom>
        </p:spPr>
      </p:pic>
    </p:spTree>
    <p:extLst>
      <p:ext uri="{BB962C8B-B14F-4D97-AF65-F5344CB8AC3E}">
        <p14:creationId xmlns:p14="http://schemas.microsoft.com/office/powerpoint/2010/main" val="872513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Terri Siladke</a:t>
            </a:r>
          </a:p>
        </p:txBody>
      </p:sp>
      <p:sp>
        <p:nvSpPr>
          <p:cNvPr id="4" name="TextBox 3"/>
          <p:cNvSpPr txBox="1"/>
          <p:nvPr/>
        </p:nvSpPr>
        <p:spPr>
          <a:xfrm>
            <a:off x="1219200" y="1524000"/>
            <a:ext cx="65532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Hope, Warren 2021</a:t>
            </a:r>
          </a:p>
        </p:txBody>
      </p:sp>
      <p:sp>
        <p:nvSpPr>
          <p:cNvPr id="5" name="TextBox 4"/>
          <p:cNvSpPr txBox="1"/>
          <p:nvPr/>
        </p:nvSpPr>
        <p:spPr>
          <a:xfrm>
            <a:off x="984504" y="2819400"/>
            <a:ext cx="3200400" cy="2677656"/>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dirty="0"/>
              <a:t>Terri has been our MCREST Coordinator for over 20 years, along with willingly serving on the Mission Team and helping with Caring Servants Team projects.</a:t>
            </a:r>
            <a:endParaRPr lang="en-US" sz="2400"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2362200"/>
            <a:ext cx="2603562" cy="3429000"/>
          </a:xfrm>
          <a:prstGeom prst="rect">
            <a:avLst/>
          </a:prstGeom>
        </p:spPr>
      </p:pic>
    </p:spTree>
    <p:extLst>
      <p:ext uri="{BB962C8B-B14F-4D97-AF65-F5344CB8AC3E}">
        <p14:creationId xmlns:p14="http://schemas.microsoft.com/office/powerpoint/2010/main" val="2976139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Linda Davis</a:t>
            </a:r>
          </a:p>
        </p:txBody>
      </p:sp>
      <p:sp>
        <p:nvSpPr>
          <p:cNvPr id="4" name="TextBox 3"/>
          <p:cNvSpPr txBox="1"/>
          <p:nvPr/>
        </p:nvSpPr>
        <p:spPr>
          <a:xfrm>
            <a:off x="76200" y="1524000"/>
            <a:ext cx="8991600" cy="523220"/>
          </a:xfrm>
          <a:prstGeom prst="rect">
            <a:avLst/>
          </a:prstGeom>
          <a:noFill/>
        </p:spPr>
        <p:txBody>
          <a:bodyPr wrap="square" rtlCol="0">
            <a:spAutoFit/>
          </a:bodyPr>
          <a:lstStyle/>
          <a:p>
            <a:pPr algn="ctr"/>
            <a:r>
              <a:rPr lang="en-US" sz="2800" dirty="0">
                <a:effectLst>
                  <a:outerShdw blurRad="38100" dist="38100" dir="2700000" algn="tl">
                    <a:srgbClr val="000000">
                      <a:alpha val="43137"/>
                    </a:srgbClr>
                  </a:outerShdw>
                </a:effectLst>
                <a:latin typeface="Book Antiqua" pitchFamily="18" charset="0"/>
              </a:rPr>
              <a:t>Huntington Woods Lutheran, Huntington Woods</a:t>
            </a:r>
          </a:p>
        </p:txBody>
      </p:sp>
      <p:sp>
        <p:nvSpPr>
          <p:cNvPr id="5" name="TextBox 4"/>
          <p:cNvSpPr txBox="1"/>
          <p:nvPr/>
        </p:nvSpPr>
        <p:spPr>
          <a:xfrm>
            <a:off x="4724400" y="2209800"/>
            <a:ext cx="3886200" cy="4093428"/>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dirty="0">
                <a:effectLst>
                  <a:outerShdw blurRad="38100" dist="38100" dir="2700000" algn="tl">
                    <a:srgbClr val="000000">
                      <a:alpha val="43137"/>
                    </a:srgbClr>
                  </a:outerShdw>
                </a:effectLst>
              </a:rPr>
              <a:t>Linda has served our congregation faithfully for many years.  It often seems as though she knows all, sees all, loves all, and cares for all. Linda’s willing ears, helpful hand, and eager enthusiasm helps those who are new among us to feel welcome and those who have need feel comfortable in receiving our aid. The Lord has truly blessed us with someone so willing to serve Him and shine His light and love in all she does.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2245" b="8551"/>
          <a:stretch/>
        </p:blipFill>
        <p:spPr>
          <a:xfrm>
            <a:off x="914400" y="2209800"/>
            <a:ext cx="3048000" cy="4351283"/>
          </a:xfrm>
          <a:prstGeom prst="rect">
            <a:avLst/>
          </a:prstGeom>
        </p:spPr>
      </p:pic>
    </p:spTree>
    <p:extLst>
      <p:ext uri="{BB962C8B-B14F-4D97-AF65-F5344CB8AC3E}">
        <p14:creationId xmlns:p14="http://schemas.microsoft.com/office/powerpoint/2010/main" val="1472082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381000"/>
            <a:ext cx="8610600" cy="10668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Jill Holls</a:t>
            </a:r>
          </a:p>
        </p:txBody>
      </p:sp>
      <p:sp>
        <p:nvSpPr>
          <p:cNvPr id="4" name="TextBox 3"/>
          <p:cNvSpPr txBox="1"/>
          <p:nvPr/>
        </p:nvSpPr>
        <p:spPr>
          <a:xfrm>
            <a:off x="1219200" y="1524000"/>
            <a:ext cx="65532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Angelica, Allen Park</a:t>
            </a:r>
          </a:p>
        </p:txBody>
      </p:sp>
      <p:sp>
        <p:nvSpPr>
          <p:cNvPr id="5" name="TextBox 4"/>
          <p:cNvSpPr txBox="1"/>
          <p:nvPr/>
        </p:nvSpPr>
        <p:spPr>
          <a:xfrm>
            <a:off x="4350693" y="2362200"/>
            <a:ext cx="3994731" cy="3785652"/>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dirty="0">
                <a:effectLst>
                  <a:outerShdw blurRad="38100" dist="38100" dir="2700000" algn="tl">
                    <a:srgbClr val="000000">
                      <a:alpha val="43137"/>
                    </a:srgbClr>
                  </a:outerShdw>
                </a:effectLst>
              </a:rPr>
              <a:t>Jill never seems to tire of serving her Lord. She currently serves on the Christian  Board of Education, teaches Sunday school, participates in book club, in the Altar Guild and Angelica's choir. She has sponsored and conducted fundraising programs. She was recently elected VP of the Congregation. She works tirelessly for the congregation allowing her passion to shine through.</a:t>
            </a:r>
          </a:p>
        </p:txBody>
      </p:sp>
      <p:pic>
        <p:nvPicPr>
          <p:cNvPr id="1026" name="Picture 2" descr="C:\Users\Gina\Desktop\CLW\WOY Pics\Jill Holli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276269"/>
            <a:ext cx="2971800" cy="3957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277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Rebecca Lundgren</a:t>
            </a:r>
          </a:p>
        </p:txBody>
      </p:sp>
      <p:sp>
        <p:nvSpPr>
          <p:cNvPr id="4" name="TextBox 3"/>
          <p:cNvSpPr txBox="1"/>
          <p:nvPr/>
        </p:nvSpPr>
        <p:spPr>
          <a:xfrm>
            <a:off x="76200" y="1524000"/>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Mt. Calvary, Detroit</a:t>
            </a:r>
          </a:p>
        </p:txBody>
      </p:sp>
      <p:sp>
        <p:nvSpPr>
          <p:cNvPr id="5" name="TextBox 4"/>
          <p:cNvSpPr txBox="1"/>
          <p:nvPr/>
        </p:nvSpPr>
        <p:spPr>
          <a:xfrm>
            <a:off x="762000" y="2514600"/>
            <a:ext cx="3886200" cy="3785652"/>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dirty="0">
                <a:effectLst>
                  <a:outerShdw blurRad="38100" dist="38100" dir="2700000" algn="tl">
                    <a:srgbClr val="000000">
                      <a:alpha val="43137"/>
                    </a:srgbClr>
                  </a:outerShdw>
                </a:effectLst>
              </a:rPr>
              <a:t>Rebecca is a daughter of our congregation who has returned to her roots, making a commitment to get her teenage children confirmed and setting an example for her teenagers and kindergartner. Rebecca and her children have been volunteering with Camp Restore Detroit and Mt. Calvary's ministry outreach activities such as Easter Fair, VBS and Craft Nights for our head start families.</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977"/>
          <a:stretch/>
        </p:blipFill>
        <p:spPr>
          <a:xfrm>
            <a:off x="5486400" y="2514599"/>
            <a:ext cx="2438400" cy="3776617"/>
          </a:xfrm>
          <a:prstGeom prst="rect">
            <a:avLst/>
          </a:prstGeom>
        </p:spPr>
      </p:pic>
    </p:spTree>
    <p:extLst>
      <p:ext uri="{BB962C8B-B14F-4D97-AF65-F5344CB8AC3E}">
        <p14:creationId xmlns:p14="http://schemas.microsoft.com/office/powerpoint/2010/main" val="556892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Amy Sander</a:t>
            </a:r>
          </a:p>
        </p:txBody>
      </p:sp>
      <p:sp>
        <p:nvSpPr>
          <p:cNvPr id="4" name="TextBox 3"/>
          <p:cNvSpPr txBox="1"/>
          <p:nvPr/>
        </p:nvSpPr>
        <p:spPr>
          <a:xfrm>
            <a:off x="76200" y="1524000"/>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Our Redeemer, Washington</a:t>
            </a:r>
          </a:p>
        </p:txBody>
      </p:sp>
      <p:sp>
        <p:nvSpPr>
          <p:cNvPr id="5" name="TextBox 4"/>
          <p:cNvSpPr txBox="1"/>
          <p:nvPr/>
        </p:nvSpPr>
        <p:spPr>
          <a:xfrm>
            <a:off x="1066800" y="2895600"/>
            <a:ext cx="3200400" cy="3139321"/>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200" dirty="0">
                <a:effectLst>
                  <a:outerShdw blurRad="38100" dist="38100" dir="2700000" algn="tl">
                    <a:srgbClr val="000000">
                      <a:alpha val="43137"/>
                    </a:srgbClr>
                  </a:outerShdw>
                </a:effectLst>
              </a:rPr>
              <a:t> Amy is a very devout woman of God. She has a very jubilant personality. This enables her to share the word of God in such a way that you know she is filled with the Holy Spirit.  Amy can quote you scripture in any situation.</a:t>
            </a:r>
            <a:r>
              <a:rPr lang="en-US" sz="2000" dirty="0">
                <a:effectLst>
                  <a:outerShdw blurRad="38100" dist="38100" dir="2700000" algn="tl">
                    <a:srgbClr val="000000">
                      <a:alpha val="43137"/>
                    </a:srgbClr>
                  </a:outerShdw>
                </a:effectLst>
              </a:rPr>
              <a:t>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2505456"/>
            <a:ext cx="2819400" cy="3847306"/>
          </a:xfrm>
          <a:prstGeom prst="rect">
            <a:avLst/>
          </a:prstGeom>
        </p:spPr>
      </p:pic>
    </p:spTree>
    <p:extLst>
      <p:ext uri="{BB962C8B-B14F-4D97-AF65-F5344CB8AC3E}">
        <p14:creationId xmlns:p14="http://schemas.microsoft.com/office/powerpoint/2010/main" val="1906314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Barbara Hynes</a:t>
            </a:r>
          </a:p>
        </p:txBody>
      </p:sp>
      <p:sp>
        <p:nvSpPr>
          <p:cNvPr id="4" name="TextBox 3"/>
          <p:cNvSpPr txBox="1"/>
          <p:nvPr/>
        </p:nvSpPr>
        <p:spPr>
          <a:xfrm>
            <a:off x="76200" y="1524000"/>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Our Shepherd, Birmingham</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435" y="2670810"/>
            <a:ext cx="3967129" cy="3120390"/>
          </a:xfrm>
          <a:prstGeom prst="rect">
            <a:avLst/>
          </a:prstGeom>
        </p:spPr>
      </p:pic>
    </p:spTree>
    <p:extLst>
      <p:ext uri="{BB962C8B-B14F-4D97-AF65-F5344CB8AC3E}">
        <p14:creationId xmlns:p14="http://schemas.microsoft.com/office/powerpoint/2010/main" val="1768438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Diana Schultz</a:t>
            </a:r>
          </a:p>
        </p:txBody>
      </p:sp>
      <p:sp>
        <p:nvSpPr>
          <p:cNvPr id="4" name="TextBox 3"/>
          <p:cNvSpPr txBox="1"/>
          <p:nvPr/>
        </p:nvSpPr>
        <p:spPr>
          <a:xfrm>
            <a:off x="76200" y="1524000"/>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Our Shepherd, Birmingham 2021 </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8406"/>
          <a:stretch/>
        </p:blipFill>
        <p:spPr>
          <a:xfrm>
            <a:off x="3122295" y="2590800"/>
            <a:ext cx="2899410" cy="3316290"/>
          </a:xfrm>
          <a:prstGeom prst="rect">
            <a:avLst/>
          </a:prstGeom>
        </p:spPr>
      </p:pic>
    </p:spTree>
    <p:extLst>
      <p:ext uri="{BB962C8B-B14F-4D97-AF65-F5344CB8AC3E}">
        <p14:creationId xmlns:p14="http://schemas.microsoft.com/office/powerpoint/2010/main" val="1280520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Janice May</a:t>
            </a:r>
          </a:p>
        </p:txBody>
      </p:sp>
      <p:sp>
        <p:nvSpPr>
          <p:cNvPr id="4" name="TextBox 3"/>
          <p:cNvSpPr txBox="1"/>
          <p:nvPr/>
        </p:nvSpPr>
        <p:spPr>
          <a:xfrm>
            <a:off x="76200" y="1524000"/>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Outer Drive Faith, Detroit</a:t>
            </a:r>
          </a:p>
        </p:txBody>
      </p:sp>
      <p:sp>
        <p:nvSpPr>
          <p:cNvPr id="5" name="TextBox 4"/>
          <p:cNvSpPr txBox="1"/>
          <p:nvPr/>
        </p:nvSpPr>
        <p:spPr>
          <a:xfrm>
            <a:off x="4724400" y="2482840"/>
            <a:ext cx="3886200" cy="3416320"/>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dirty="0">
                <a:effectLst>
                  <a:outerShdw blurRad="38100" dist="38100" dir="2700000" algn="tl">
                    <a:srgbClr val="000000">
                      <a:alpha val="43137"/>
                    </a:srgbClr>
                  </a:outerShdw>
                </a:effectLst>
              </a:rPr>
              <a:t>Janice is a quiet, spirit-filled servant for the Lord who is always eagerly helping whenever and where ever needed. She is dedicated to her family and church and cares for her grand nephews. Janice is a cheerful and dedicated Christian woman.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2438400"/>
            <a:ext cx="3505200" cy="3505200"/>
          </a:xfrm>
          <a:prstGeom prst="rect">
            <a:avLst/>
          </a:prstGeom>
        </p:spPr>
      </p:pic>
    </p:spTree>
    <p:extLst>
      <p:ext uri="{BB962C8B-B14F-4D97-AF65-F5344CB8AC3E}">
        <p14:creationId xmlns:p14="http://schemas.microsoft.com/office/powerpoint/2010/main" val="1444572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Sandra Blair</a:t>
            </a:r>
          </a:p>
        </p:txBody>
      </p:sp>
      <p:sp>
        <p:nvSpPr>
          <p:cNvPr id="4" name="TextBox 3"/>
          <p:cNvSpPr txBox="1"/>
          <p:nvPr/>
        </p:nvSpPr>
        <p:spPr>
          <a:xfrm>
            <a:off x="76200" y="1524000"/>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Prince of Peace, Farmington Hills</a:t>
            </a:r>
          </a:p>
        </p:txBody>
      </p:sp>
      <p:sp>
        <p:nvSpPr>
          <p:cNvPr id="5" name="TextBox 4"/>
          <p:cNvSpPr txBox="1"/>
          <p:nvPr/>
        </p:nvSpPr>
        <p:spPr>
          <a:xfrm>
            <a:off x="838200" y="2819400"/>
            <a:ext cx="3886200" cy="3477875"/>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dirty="0">
                <a:effectLst>
                  <a:outerShdw blurRad="38100" dist="38100" dir="2700000" algn="tl">
                    <a:srgbClr val="000000">
                      <a:alpha val="43137"/>
                    </a:srgbClr>
                  </a:outerShdw>
                </a:effectLst>
              </a:rPr>
              <a:t>Sandra serves in many ways. She helps co-chair the Board of Fellowship using her gift of hospitality and cooks great food with her husband, John. She assists with Altar Guild as well as having the heart to be willing to serve the Lord in many ways. She is the mother of 3 adult children. Her son Matthew recently trained as a reservist in the military.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399" y="2666999"/>
            <a:ext cx="3679113" cy="3630275"/>
          </a:xfrm>
          <a:prstGeom prst="rect">
            <a:avLst/>
          </a:prstGeom>
        </p:spPr>
      </p:pic>
    </p:spTree>
    <p:extLst>
      <p:ext uri="{BB962C8B-B14F-4D97-AF65-F5344CB8AC3E}">
        <p14:creationId xmlns:p14="http://schemas.microsoft.com/office/powerpoint/2010/main" val="4140107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Cathy Hardy</a:t>
            </a:r>
          </a:p>
        </p:txBody>
      </p:sp>
      <p:sp>
        <p:nvSpPr>
          <p:cNvPr id="4" name="TextBox 3"/>
          <p:cNvSpPr txBox="1"/>
          <p:nvPr/>
        </p:nvSpPr>
        <p:spPr>
          <a:xfrm>
            <a:off x="76200" y="1524000"/>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Salem Lutheran, Westland</a:t>
            </a:r>
          </a:p>
        </p:txBody>
      </p:sp>
      <p:sp>
        <p:nvSpPr>
          <p:cNvPr id="5" name="TextBox 4"/>
          <p:cNvSpPr txBox="1"/>
          <p:nvPr/>
        </p:nvSpPr>
        <p:spPr>
          <a:xfrm>
            <a:off x="4724400" y="2819400"/>
            <a:ext cx="3886200" cy="3276600"/>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dirty="0"/>
              <a:t>Cathy has been a spirited person to Salem meaning she knows the Bible and is quite an asset to our Women’s Bible study as a leader.  She is quite involved with LWML. She has always been a volunteer as deaconess, financial assistant and working in many other ways at Salem. She is also secretary of our Woman’s Guild.</a:t>
            </a:r>
            <a:endParaRPr lang="en-US" sz="2000"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2720012"/>
            <a:ext cx="3371850" cy="3371850"/>
          </a:xfrm>
          <a:prstGeom prst="rect">
            <a:avLst/>
          </a:prstGeom>
        </p:spPr>
      </p:pic>
    </p:spTree>
    <p:extLst>
      <p:ext uri="{BB962C8B-B14F-4D97-AF65-F5344CB8AC3E}">
        <p14:creationId xmlns:p14="http://schemas.microsoft.com/office/powerpoint/2010/main" val="2745792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Angela Wenz</a:t>
            </a:r>
          </a:p>
        </p:txBody>
      </p:sp>
      <p:sp>
        <p:nvSpPr>
          <p:cNvPr id="4" name="TextBox 3"/>
          <p:cNvSpPr txBox="1"/>
          <p:nvPr/>
        </p:nvSpPr>
        <p:spPr>
          <a:xfrm>
            <a:off x="76200" y="1524000"/>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St. John Lutheran, Fraser</a:t>
            </a:r>
          </a:p>
        </p:txBody>
      </p:sp>
      <p:sp>
        <p:nvSpPr>
          <p:cNvPr id="5" name="TextBox 4"/>
          <p:cNvSpPr txBox="1"/>
          <p:nvPr/>
        </p:nvSpPr>
        <p:spPr>
          <a:xfrm>
            <a:off x="1219200" y="2971800"/>
            <a:ext cx="2971800" cy="2677656"/>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dirty="0"/>
              <a:t>Angela is always ready to help the elderly and others who need help. She is also one of the chairmen for the St. John Rummage Sale.</a:t>
            </a:r>
            <a:endParaRPr lang="en-US" sz="2400"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2571750"/>
            <a:ext cx="3295650" cy="3295650"/>
          </a:xfrm>
          <a:prstGeom prst="rect">
            <a:avLst/>
          </a:prstGeom>
        </p:spPr>
      </p:pic>
    </p:spTree>
    <p:extLst>
      <p:ext uri="{BB962C8B-B14F-4D97-AF65-F5344CB8AC3E}">
        <p14:creationId xmlns:p14="http://schemas.microsoft.com/office/powerpoint/2010/main" val="2560588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Stephanie Krueger</a:t>
            </a:r>
          </a:p>
        </p:txBody>
      </p:sp>
      <p:sp>
        <p:nvSpPr>
          <p:cNvPr id="4" name="TextBox 3"/>
          <p:cNvSpPr txBox="1"/>
          <p:nvPr/>
        </p:nvSpPr>
        <p:spPr>
          <a:xfrm>
            <a:off x="76200" y="1524000"/>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St. John Lutheran, Taylor</a:t>
            </a:r>
          </a:p>
        </p:txBody>
      </p:sp>
      <p:sp>
        <p:nvSpPr>
          <p:cNvPr id="5" name="TextBox 4"/>
          <p:cNvSpPr txBox="1"/>
          <p:nvPr/>
        </p:nvSpPr>
        <p:spPr>
          <a:xfrm>
            <a:off x="5181600" y="2619088"/>
            <a:ext cx="2971800" cy="3785652"/>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dirty="0"/>
              <a:t>Stephanie is a willing and faithful servant of the Lord. She serves as our Parish Administrator and as President of the VFW Ladies Auxiliary she helps veterans with their needs and concerns.</a:t>
            </a:r>
            <a:endParaRPr lang="en-US" sz="2400"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2619088"/>
            <a:ext cx="2743200" cy="3564768"/>
          </a:xfrm>
          <a:prstGeom prst="rect">
            <a:avLst/>
          </a:prstGeom>
        </p:spPr>
      </p:pic>
    </p:spTree>
    <p:extLst>
      <p:ext uri="{BB962C8B-B14F-4D97-AF65-F5344CB8AC3E}">
        <p14:creationId xmlns:p14="http://schemas.microsoft.com/office/powerpoint/2010/main" val="204728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Linda Strausbaugh</a:t>
            </a:r>
          </a:p>
        </p:txBody>
      </p:sp>
      <p:sp>
        <p:nvSpPr>
          <p:cNvPr id="4" name="TextBox 3"/>
          <p:cNvSpPr txBox="1"/>
          <p:nvPr/>
        </p:nvSpPr>
        <p:spPr>
          <a:xfrm>
            <a:off x="76200" y="1524000"/>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St. Luke, Ann Arbor</a:t>
            </a:r>
          </a:p>
        </p:txBody>
      </p:sp>
      <p:sp>
        <p:nvSpPr>
          <p:cNvPr id="5" name="TextBox 4"/>
          <p:cNvSpPr txBox="1"/>
          <p:nvPr/>
        </p:nvSpPr>
        <p:spPr>
          <a:xfrm>
            <a:off x="609600" y="2286000"/>
            <a:ext cx="3962400" cy="3970318"/>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t>Linda is a member of Living Water Church but participates in the LWML society of St. Luke Ann Arbor. She currently serves as both Co-Chair and Secretary.  She is active in Women's Ministry at Living Water and is currently a ministry leader, helping to organize family events and women's get-togethers that have focused on both the church and the community. Linda is a volunteer extraordinaire. She desires the best for her church and the community and is willing to do what it takes.</a:t>
            </a:r>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521200" y="2747159"/>
            <a:ext cx="4064000" cy="3048000"/>
          </a:xfrm>
          <a:prstGeom prst="rect">
            <a:avLst/>
          </a:prstGeom>
        </p:spPr>
      </p:pic>
    </p:spTree>
    <p:extLst>
      <p:ext uri="{BB962C8B-B14F-4D97-AF65-F5344CB8AC3E}">
        <p14:creationId xmlns:p14="http://schemas.microsoft.com/office/powerpoint/2010/main" val="3095351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381000"/>
            <a:ext cx="8610600" cy="10668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Debra Jo Elsholz</a:t>
            </a:r>
          </a:p>
        </p:txBody>
      </p:sp>
      <p:sp>
        <p:nvSpPr>
          <p:cNvPr id="4" name="TextBox 3"/>
          <p:cNvSpPr txBox="1"/>
          <p:nvPr/>
        </p:nvSpPr>
        <p:spPr>
          <a:xfrm>
            <a:off x="152400" y="1524000"/>
            <a:ext cx="88392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Ascension of Christ, Beverly Hills</a:t>
            </a:r>
          </a:p>
        </p:txBody>
      </p:sp>
      <p:sp>
        <p:nvSpPr>
          <p:cNvPr id="5" name="TextBox 4"/>
          <p:cNvSpPr txBox="1"/>
          <p:nvPr/>
        </p:nvSpPr>
        <p:spPr>
          <a:xfrm>
            <a:off x="577268" y="2743200"/>
            <a:ext cx="3994731" cy="2862322"/>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dirty="0">
                <a:effectLst>
                  <a:outerShdw blurRad="38100" dist="38100" dir="2700000" algn="tl">
                    <a:srgbClr val="000000">
                      <a:alpha val="43137"/>
                    </a:srgbClr>
                  </a:outerShdw>
                </a:effectLst>
              </a:rPr>
              <a:t>Debra Jo is multi-faceted and generous with her time, treasures and talents. She is currently serving in various ministries: Shut-in visitation, Adult Fellowship Counter and Gardener. She has also been singing the Lord's praises as part of many various choirs, including the Detroit Lutheran singers.</a:t>
            </a:r>
          </a:p>
        </p:txBody>
      </p:sp>
      <p:pic>
        <p:nvPicPr>
          <p:cNvPr id="1027" name="Picture 3" descr="C:\Users\Gina\Desktop\CLW\WOY Pics\Debra Elshol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2667000"/>
            <a:ext cx="3209161" cy="3209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892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Pamela Kulczycki</a:t>
            </a:r>
          </a:p>
        </p:txBody>
      </p:sp>
      <p:sp>
        <p:nvSpPr>
          <p:cNvPr id="4" name="TextBox 3"/>
          <p:cNvSpPr txBox="1"/>
          <p:nvPr/>
        </p:nvSpPr>
        <p:spPr>
          <a:xfrm>
            <a:off x="76200" y="1524000"/>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St. Luke Lutheran, Clinton Township</a:t>
            </a:r>
          </a:p>
        </p:txBody>
      </p:sp>
      <p:sp>
        <p:nvSpPr>
          <p:cNvPr id="5" name="TextBox 4"/>
          <p:cNvSpPr txBox="1"/>
          <p:nvPr/>
        </p:nvSpPr>
        <p:spPr>
          <a:xfrm>
            <a:off x="5205984" y="2667000"/>
            <a:ext cx="2971800" cy="3477875"/>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dirty="0"/>
              <a:t>Pam serves her Lord and church in many ways. She cleans the church altar, works on funeral lunches and many other things. She is the past treasurer of the Ladies Guild; she attends Bible study and church regularly. She is a mother and grandmother and is a loyal Christian.</a:t>
            </a:r>
            <a:endParaRPr lang="en-US" sz="2000"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2778305"/>
            <a:ext cx="3255264" cy="3255264"/>
          </a:xfrm>
          <a:prstGeom prst="rect">
            <a:avLst/>
          </a:prstGeom>
        </p:spPr>
      </p:pic>
    </p:spTree>
    <p:extLst>
      <p:ext uri="{BB962C8B-B14F-4D97-AF65-F5344CB8AC3E}">
        <p14:creationId xmlns:p14="http://schemas.microsoft.com/office/powerpoint/2010/main" val="2463501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Ann Marie Confer</a:t>
            </a:r>
          </a:p>
        </p:txBody>
      </p:sp>
      <p:sp>
        <p:nvSpPr>
          <p:cNvPr id="4" name="TextBox 3"/>
          <p:cNvSpPr txBox="1"/>
          <p:nvPr/>
        </p:nvSpPr>
        <p:spPr>
          <a:xfrm>
            <a:off x="76200" y="1524000"/>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St. Matthew Lutheran, Westland</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3663" y="2584631"/>
            <a:ext cx="3276673" cy="3276673"/>
          </a:xfrm>
          <a:prstGeom prst="rect">
            <a:avLst/>
          </a:prstGeom>
        </p:spPr>
      </p:pic>
    </p:spTree>
    <p:extLst>
      <p:ext uri="{BB962C8B-B14F-4D97-AF65-F5344CB8AC3E}">
        <p14:creationId xmlns:p14="http://schemas.microsoft.com/office/powerpoint/2010/main" val="3594982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Shirley Mills</a:t>
            </a:r>
          </a:p>
        </p:txBody>
      </p:sp>
      <p:sp>
        <p:nvSpPr>
          <p:cNvPr id="4" name="TextBox 3"/>
          <p:cNvSpPr txBox="1"/>
          <p:nvPr/>
        </p:nvSpPr>
        <p:spPr>
          <a:xfrm>
            <a:off x="76200" y="1524000"/>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St. Michael Lutheran, Wayne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2284928"/>
            <a:ext cx="1820311" cy="3921470"/>
          </a:xfrm>
          <a:prstGeom prst="rect">
            <a:avLst/>
          </a:prstGeom>
        </p:spPr>
      </p:pic>
      <p:sp>
        <p:nvSpPr>
          <p:cNvPr id="7" name="TextBox 6"/>
          <p:cNvSpPr txBox="1"/>
          <p:nvPr/>
        </p:nvSpPr>
        <p:spPr>
          <a:xfrm>
            <a:off x="1143000" y="2295779"/>
            <a:ext cx="4114800" cy="4247317"/>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t>Shirley has quietly served Christ by generously donating her time, talents and treasure for the forty plus years she has been a member of St. Michael. She has confidentially kept the weekly offering accounts; producing member annual offering tax statements; and preparing labels and distributing offering envelopes for over 40 years. She has also volunteered for Lenten and Advent Dinners, Trunk or Treat, food donations for funeral, VBS and many other activities. Shirley truly serves the Lord and His people with love, gladness and humbleness.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0092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Diane Hegenauer</a:t>
            </a:r>
          </a:p>
        </p:txBody>
      </p:sp>
      <p:sp>
        <p:nvSpPr>
          <p:cNvPr id="4" name="TextBox 3"/>
          <p:cNvSpPr txBox="1"/>
          <p:nvPr/>
        </p:nvSpPr>
        <p:spPr>
          <a:xfrm>
            <a:off x="76200" y="1524000"/>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St. Michael Lutheran, Wayne 2021</a:t>
            </a:r>
          </a:p>
        </p:txBody>
      </p:sp>
      <p:sp>
        <p:nvSpPr>
          <p:cNvPr id="7" name="TextBox 6"/>
          <p:cNvSpPr txBox="1"/>
          <p:nvPr/>
        </p:nvSpPr>
        <p:spPr>
          <a:xfrm>
            <a:off x="1066800" y="2590800"/>
            <a:ext cx="4114800" cy="3416320"/>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t>Diane is our fourth grade teacher. In addition to serving her students and their parents with love, compassion, and dedication during this year of the pandemic, Diane coordinated the Angel Tree Prison Ministry providing visits and gifts to over 50 children whose parents were incarcerated. Diane also serves with the Family of God ministry in Detroit and the Salvation Army. Diane is a strong leader, hard worker, and a humble servant.</a:t>
            </a:r>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863151"/>
            <a:ext cx="2209800" cy="2871618"/>
          </a:xfrm>
          <a:prstGeom prst="rect">
            <a:avLst/>
          </a:prstGeom>
        </p:spPr>
      </p:pic>
    </p:spTree>
    <p:extLst>
      <p:ext uri="{BB962C8B-B14F-4D97-AF65-F5344CB8AC3E}">
        <p14:creationId xmlns:p14="http://schemas.microsoft.com/office/powerpoint/2010/main" val="1328326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Rita McClatchey</a:t>
            </a:r>
          </a:p>
        </p:txBody>
      </p:sp>
      <p:sp>
        <p:nvSpPr>
          <p:cNvPr id="4" name="TextBox 3"/>
          <p:cNvSpPr txBox="1"/>
          <p:nvPr/>
        </p:nvSpPr>
        <p:spPr>
          <a:xfrm>
            <a:off x="76200" y="1524000"/>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St. Paul Lutheran, Royal Oak</a:t>
            </a:r>
          </a:p>
        </p:txBody>
      </p:sp>
      <p:sp>
        <p:nvSpPr>
          <p:cNvPr id="5" name="TextBox 4"/>
          <p:cNvSpPr txBox="1"/>
          <p:nvPr/>
        </p:nvSpPr>
        <p:spPr>
          <a:xfrm>
            <a:off x="5029200" y="2772488"/>
            <a:ext cx="3255390" cy="2800767"/>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200" dirty="0"/>
              <a:t>Rita has been a teacher at St. Paul and finished her 40 year career as the principal. She organized and guided the school accreditation process. Rita is an active member of St. Paul Church.</a:t>
            </a:r>
            <a:endParaRPr lang="en-US" sz="2200"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2953672"/>
            <a:ext cx="3255390" cy="2438400"/>
          </a:xfrm>
          <a:prstGeom prst="rect">
            <a:avLst/>
          </a:prstGeom>
        </p:spPr>
      </p:pic>
    </p:spTree>
    <p:extLst>
      <p:ext uri="{BB962C8B-B14F-4D97-AF65-F5344CB8AC3E}">
        <p14:creationId xmlns:p14="http://schemas.microsoft.com/office/powerpoint/2010/main" val="844134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Debbie Smith</a:t>
            </a:r>
          </a:p>
        </p:txBody>
      </p:sp>
      <p:sp>
        <p:nvSpPr>
          <p:cNvPr id="4" name="TextBox 3"/>
          <p:cNvSpPr txBox="1"/>
          <p:nvPr/>
        </p:nvSpPr>
        <p:spPr>
          <a:xfrm>
            <a:off x="76200" y="1524000"/>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St. Paul Lutheran, St. Clair Shores</a:t>
            </a:r>
          </a:p>
        </p:txBody>
      </p:sp>
      <p:sp>
        <p:nvSpPr>
          <p:cNvPr id="5" name="TextBox 4"/>
          <p:cNvSpPr txBox="1"/>
          <p:nvPr/>
        </p:nvSpPr>
        <p:spPr>
          <a:xfrm>
            <a:off x="744318" y="2774129"/>
            <a:ext cx="2883408" cy="2800767"/>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200" dirty="0"/>
              <a:t>Debbie is an extremely artistic, compassionate, helpful lady who is willing to help when she can with whatever needs to be done. She is married and has 2 children.</a:t>
            </a:r>
            <a:endParaRPr lang="en-US" sz="2200"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2942941"/>
            <a:ext cx="4225094" cy="2200853"/>
          </a:xfrm>
          <a:prstGeom prst="rect">
            <a:avLst/>
          </a:prstGeom>
        </p:spPr>
      </p:pic>
    </p:spTree>
    <p:extLst>
      <p:ext uri="{BB962C8B-B14F-4D97-AF65-F5344CB8AC3E}">
        <p14:creationId xmlns:p14="http://schemas.microsoft.com/office/powerpoint/2010/main" val="2969360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June Brown</a:t>
            </a:r>
          </a:p>
        </p:txBody>
      </p:sp>
      <p:sp>
        <p:nvSpPr>
          <p:cNvPr id="4" name="TextBox 3"/>
          <p:cNvSpPr txBox="1"/>
          <p:nvPr/>
        </p:nvSpPr>
        <p:spPr>
          <a:xfrm>
            <a:off x="76200" y="1524000"/>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St. Paul Lutheran, Sterling Heights</a:t>
            </a:r>
          </a:p>
        </p:txBody>
      </p:sp>
      <p:sp>
        <p:nvSpPr>
          <p:cNvPr id="5" name="TextBox 4"/>
          <p:cNvSpPr txBox="1"/>
          <p:nvPr/>
        </p:nvSpPr>
        <p:spPr>
          <a:xfrm>
            <a:off x="5225554" y="2482721"/>
            <a:ext cx="2883408" cy="3477875"/>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200" dirty="0"/>
              <a:t>June is a long time member of St. Paul in Sterling Heights and has served in many capacities including choir, Altar Guild and Secretary of the Voters Assembly. She is much appreciated by her fellow members.</a:t>
            </a:r>
            <a:endParaRPr lang="en-US" sz="2200"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2482721"/>
            <a:ext cx="2373346" cy="3383280"/>
          </a:xfrm>
          <a:prstGeom prst="rect">
            <a:avLst/>
          </a:prstGeom>
        </p:spPr>
      </p:pic>
    </p:spTree>
    <p:extLst>
      <p:ext uri="{BB962C8B-B14F-4D97-AF65-F5344CB8AC3E}">
        <p14:creationId xmlns:p14="http://schemas.microsoft.com/office/powerpoint/2010/main" val="3711534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Michele Madigan</a:t>
            </a:r>
          </a:p>
        </p:txBody>
      </p:sp>
      <p:sp>
        <p:nvSpPr>
          <p:cNvPr id="4" name="TextBox 3"/>
          <p:cNvSpPr txBox="1"/>
          <p:nvPr/>
        </p:nvSpPr>
        <p:spPr>
          <a:xfrm>
            <a:off x="76200" y="1524000"/>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St. Peter Lutheran, Eastpointe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5237" y="2819400"/>
            <a:ext cx="3733525" cy="2796540"/>
          </a:xfrm>
          <a:prstGeom prst="rect">
            <a:avLst/>
          </a:prstGeom>
        </p:spPr>
      </p:pic>
    </p:spTree>
    <p:extLst>
      <p:ext uri="{BB962C8B-B14F-4D97-AF65-F5344CB8AC3E}">
        <p14:creationId xmlns:p14="http://schemas.microsoft.com/office/powerpoint/2010/main" val="2676234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Brenda Schwark</a:t>
            </a:r>
          </a:p>
        </p:txBody>
      </p:sp>
      <p:sp>
        <p:nvSpPr>
          <p:cNvPr id="4" name="TextBox 3"/>
          <p:cNvSpPr txBox="1"/>
          <p:nvPr/>
        </p:nvSpPr>
        <p:spPr>
          <a:xfrm>
            <a:off x="76200" y="1524000"/>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St. Peter Lutheran, Macomb</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3224" b="17614"/>
          <a:stretch/>
        </p:blipFill>
        <p:spPr>
          <a:xfrm>
            <a:off x="3009900" y="2285998"/>
            <a:ext cx="3124200" cy="4148131"/>
          </a:xfrm>
          <a:prstGeom prst="rect">
            <a:avLst/>
          </a:prstGeom>
        </p:spPr>
      </p:pic>
    </p:spTree>
    <p:extLst>
      <p:ext uri="{BB962C8B-B14F-4D97-AF65-F5344CB8AC3E}">
        <p14:creationId xmlns:p14="http://schemas.microsoft.com/office/powerpoint/2010/main" val="3846079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Sharon Ramsey Young</a:t>
            </a:r>
          </a:p>
        </p:txBody>
      </p:sp>
      <p:sp>
        <p:nvSpPr>
          <p:cNvPr id="4" name="TextBox 3"/>
          <p:cNvSpPr txBox="1"/>
          <p:nvPr/>
        </p:nvSpPr>
        <p:spPr>
          <a:xfrm>
            <a:off x="76200" y="1524000"/>
            <a:ext cx="8991600" cy="1077218"/>
          </a:xfrm>
          <a:prstGeom prst="rect">
            <a:avLst/>
          </a:prstGeom>
          <a:noFill/>
        </p:spPr>
        <p:txBody>
          <a:bodyPr wrap="square" rtlCol="0">
            <a:spAutoFit/>
          </a:bodyPr>
          <a:lstStyle/>
          <a:p>
            <a:pPr algn="ctr"/>
            <a:endParaRPr lang="en-US" sz="3200" dirty="0">
              <a:effectLst>
                <a:outerShdw blurRad="38100" dist="38100" dir="2700000" algn="tl">
                  <a:srgbClr val="000000">
                    <a:alpha val="43137"/>
                  </a:srgbClr>
                </a:outerShdw>
              </a:effectLst>
              <a:latin typeface="Book Antiqua" pitchFamily="18" charset="0"/>
            </a:endParaRPr>
          </a:p>
          <a:p>
            <a:pPr algn="ctr"/>
            <a:r>
              <a:rPr lang="en-US" sz="3200" dirty="0">
                <a:effectLst>
                  <a:outerShdw blurRad="38100" dist="38100" dir="2700000" algn="tl">
                    <a:srgbClr val="000000">
                      <a:alpha val="43137"/>
                    </a:srgbClr>
                  </a:outerShdw>
                </a:effectLst>
                <a:latin typeface="Book Antiqua" pitchFamily="18" charset="0"/>
              </a:rPr>
              <a:t>St. Philip Lutheran, Detroit</a:t>
            </a:r>
          </a:p>
        </p:txBody>
      </p:sp>
      <p:sp>
        <p:nvSpPr>
          <p:cNvPr id="5" name="TextBox 4"/>
          <p:cNvSpPr txBox="1"/>
          <p:nvPr/>
        </p:nvSpPr>
        <p:spPr>
          <a:xfrm>
            <a:off x="1371600" y="3020482"/>
            <a:ext cx="2883408" cy="3046988"/>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dirty="0"/>
              <a:t>Sharon is a very wonderful person. She goes above and beyond for the youth. She also does an outstanding job when it’s time for gift giving or donations.</a:t>
            </a:r>
            <a:endParaRPr lang="en-US" sz="2400" dirty="0">
              <a:effectLst>
                <a:outerShdw blurRad="38100" dist="38100" dir="2700000" algn="tl">
                  <a:srgbClr val="000000">
                    <a:alpha val="43137"/>
                  </a:srgbClr>
                </a:outerShdw>
              </a:effectLst>
            </a:endParaRPr>
          </a:p>
        </p:txBody>
      </p:sp>
      <p:pic>
        <p:nvPicPr>
          <p:cNvPr id="7" name="Picture 6" descr="A picture containing clothing, person, posing&#10;&#10;Description automatically generated">
            <a:extLst>
              <a:ext uri="{FF2B5EF4-FFF2-40B4-BE49-F238E27FC236}">
                <a16:creationId xmlns:a16="http://schemas.microsoft.com/office/drawing/2014/main" id="{5229E72B-96FD-4E0F-8D49-94407604C7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2919067"/>
            <a:ext cx="1807433" cy="3249818"/>
          </a:xfrm>
          <a:prstGeom prst="rect">
            <a:avLst/>
          </a:prstGeom>
        </p:spPr>
      </p:pic>
    </p:spTree>
    <p:extLst>
      <p:ext uri="{BB962C8B-B14F-4D97-AF65-F5344CB8AC3E}">
        <p14:creationId xmlns:p14="http://schemas.microsoft.com/office/powerpoint/2010/main" val="4138390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381000"/>
            <a:ext cx="8610600" cy="10668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Letitia Body</a:t>
            </a:r>
          </a:p>
        </p:txBody>
      </p:sp>
      <p:sp>
        <p:nvSpPr>
          <p:cNvPr id="4" name="TextBox 3"/>
          <p:cNvSpPr txBox="1"/>
          <p:nvPr/>
        </p:nvSpPr>
        <p:spPr>
          <a:xfrm>
            <a:off x="1219200" y="1524000"/>
            <a:ext cx="65532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Bethany Lutheran, Detroit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3675" y="2571750"/>
            <a:ext cx="3524250" cy="3524250"/>
          </a:xfrm>
          <a:prstGeom prst="rect">
            <a:avLst/>
          </a:prstGeom>
        </p:spPr>
      </p:pic>
    </p:spTree>
    <p:extLst>
      <p:ext uri="{BB962C8B-B14F-4D97-AF65-F5344CB8AC3E}">
        <p14:creationId xmlns:p14="http://schemas.microsoft.com/office/powerpoint/2010/main" val="3064333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Caroline Henze</a:t>
            </a:r>
          </a:p>
        </p:txBody>
      </p:sp>
      <p:sp>
        <p:nvSpPr>
          <p:cNvPr id="4" name="TextBox 3"/>
          <p:cNvSpPr txBox="1"/>
          <p:nvPr/>
        </p:nvSpPr>
        <p:spPr>
          <a:xfrm>
            <a:off x="76200" y="1524000"/>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St. Thomas Lutheran, Eastpointe</a:t>
            </a:r>
          </a:p>
        </p:txBody>
      </p:sp>
      <p:sp>
        <p:nvSpPr>
          <p:cNvPr id="5" name="TextBox 4"/>
          <p:cNvSpPr txBox="1"/>
          <p:nvPr/>
        </p:nvSpPr>
        <p:spPr>
          <a:xfrm>
            <a:off x="5181600" y="2478042"/>
            <a:ext cx="2883408" cy="3477875"/>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200" dirty="0"/>
              <a:t>Caroline is currently serving on the Altar Guild, helps with Soup and Sandwich Saturday events, volunteers in the Church Office and served as Treasurer for HIS II for a number of years at St. Thomas, Eastpointe.</a:t>
            </a:r>
            <a:endParaRPr lang="en-US" sz="2200" dirty="0">
              <a:effectLst>
                <a:outerShdw blurRad="38100" dist="38100" dir="2700000" algn="tl">
                  <a:srgbClr val="000000">
                    <a:alpha val="43137"/>
                  </a:srgbClr>
                </a:outerShdw>
              </a:effectLst>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9423" t="35600" r="14800"/>
          <a:stretch/>
        </p:blipFill>
        <p:spPr>
          <a:xfrm>
            <a:off x="1447800" y="2450717"/>
            <a:ext cx="2685143" cy="3505200"/>
          </a:xfrm>
          <a:prstGeom prst="rect">
            <a:avLst/>
          </a:prstGeom>
        </p:spPr>
      </p:pic>
    </p:spTree>
    <p:extLst>
      <p:ext uri="{BB962C8B-B14F-4D97-AF65-F5344CB8AC3E}">
        <p14:creationId xmlns:p14="http://schemas.microsoft.com/office/powerpoint/2010/main" val="3381964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Dawn Kivimaki</a:t>
            </a:r>
          </a:p>
        </p:txBody>
      </p:sp>
      <p:sp>
        <p:nvSpPr>
          <p:cNvPr id="4" name="TextBox 3"/>
          <p:cNvSpPr txBox="1"/>
          <p:nvPr/>
        </p:nvSpPr>
        <p:spPr>
          <a:xfrm>
            <a:off x="76200" y="1524000"/>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Shadow of the Cross, Farmington Hills</a:t>
            </a:r>
          </a:p>
        </p:txBody>
      </p:sp>
      <p:sp>
        <p:nvSpPr>
          <p:cNvPr id="5" name="TextBox 4"/>
          <p:cNvSpPr txBox="1"/>
          <p:nvPr/>
        </p:nvSpPr>
        <p:spPr>
          <a:xfrm>
            <a:off x="762000" y="2286000"/>
            <a:ext cx="3810000" cy="4247317"/>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t>Dawn has been a member of Shadow of the Cross (formerly St. Paul ) for 30 years. She has a great love for teaching the word of God to children and has been a Sunday School teacher for 50 years, the Sunday School superintendent for 7 years. She is involved with SOTC Women’s League, VBS, Visually Impaired Ministry, Children's Hat and Glove Tree, and has been hired as the new Secretary for the Church and school.  She and James have been married 52 years. They have one daughter, one grandson and 3 great-grandchildren.</a:t>
            </a:r>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2770632"/>
            <a:ext cx="2895600" cy="2895600"/>
          </a:xfrm>
          <a:prstGeom prst="rect">
            <a:avLst/>
          </a:prstGeom>
        </p:spPr>
      </p:pic>
    </p:spTree>
    <p:extLst>
      <p:ext uri="{BB962C8B-B14F-4D97-AF65-F5344CB8AC3E}">
        <p14:creationId xmlns:p14="http://schemas.microsoft.com/office/powerpoint/2010/main" val="15916938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Kathy Zappitell</a:t>
            </a:r>
          </a:p>
        </p:txBody>
      </p:sp>
      <p:sp>
        <p:nvSpPr>
          <p:cNvPr id="4" name="TextBox 3"/>
          <p:cNvSpPr txBox="1"/>
          <p:nvPr/>
        </p:nvSpPr>
        <p:spPr>
          <a:xfrm>
            <a:off x="76200" y="1524000"/>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Trinity Lutheran, Utica</a:t>
            </a:r>
          </a:p>
        </p:txBody>
      </p:sp>
      <p:sp>
        <p:nvSpPr>
          <p:cNvPr id="5" name="TextBox 4"/>
          <p:cNvSpPr txBox="1"/>
          <p:nvPr/>
        </p:nvSpPr>
        <p:spPr>
          <a:xfrm>
            <a:off x="4572000" y="2276856"/>
            <a:ext cx="3810000" cy="3693319"/>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t>Kathy has been a member of Trinity for 37 years. She has been active in Trinity for Life, LWML, facilitator for the women's drop-in bible study and is a retired Lutheran grade school teacher. She has also taught Humanities/Art History at Wayne State University and Macomb Community College. Because religion was part of the course she could teach about the Reformation and spell out that we are saved by grace though faith in that secular setting.</a:t>
            </a:r>
            <a:endParaRPr lang="en-US"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2409015"/>
            <a:ext cx="2616306" cy="3429000"/>
          </a:xfrm>
          <a:prstGeom prst="rect">
            <a:avLst/>
          </a:prstGeom>
        </p:spPr>
      </p:pic>
    </p:spTree>
    <p:extLst>
      <p:ext uri="{BB962C8B-B14F-4D97-AF65-F5344CB8AC3E}">
        <p14:creationId xmlns:p14="http://schemas.microsoft.com/office/powerpoint/2010/main" val="3662345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Shirley Cross</a:t>
            </a:r>
          </a:p>
        </p:txBody>
      </p:sp>
      <p:sp>
        <p:nvSpPr>
          <p:cNvPr id="4" name="TextBox 3"/>
          <p:cNvSpPr txBox="1"/>
          <p:nvPr/>
        </p:nvSpPr>
        <p:spPr>
          <a:xfrm>
            <a:off x="76200" y="1524000"/>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Zion Lutheran, Detroit</a:t>
            </a:r>
          </a:p>
        </p:txBody>
      </p:sp>
      <p:sp>
        <p:nvSpPr>
          <p:cNvPr id="5" name="TextBox 4"/>
          <p:cNvSpPr txBox="1"/>
          <p:nvPr/>
        </p:nvSpPr>
        <p:spPr>
          <a:xfrm>
            <a:off x="1371600" y="2444496"/>
            <a:ext cx="3352800" cy="3477875"/>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dirty="0"/>
              <a:t>Shirley is a long time member of Zion. She is an active member of the Altar Guild and the Board of Parish Education. Every year she spends much of her time volunteering at the St. Michael's Liturgical Conference held at Zion in September. She always welcomes people at Zion with a smile and a hug.</a:t>
            </a:r>
            <a:endParaRPr lang="en-US" sz="2000"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2602992"/>
            <a:ext cx="2133600" cy="3165988"/>
          </a:xfrm>
          <a:prstGeom prst="rect">
            <a:avLst/>
          </a:prstGeom>
        </p:spPr>
      </p:pic>
    </p:spTree>
    <p:extLst>
      <p:ext uri="{BB962C8B-B14F-4D97-AF65-F5344CB8AC3E}">
        <p14:creationId xmlns:p14="http://schemas.microsoft.com/office/powerpoint/2010/main" val="34172545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Bethany Mrosko</a:t>
            </a:r>
          </a:p>
        </p:txBody>
      </p:sp>
      <p:sp>
        <p:nvSpPr>
          <p:cNvPr id="4" name="TextBox 3"/>
          <p:cNvSpPr txBox="1"/>
          <p:nvPr/>
        </p:nvSpPr>
        <p:spPr>
          <a:xfrm>
            <a:off x="76200" y="1475011"/>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Camp Restore, Detroit</a:t>
            </a:r>
          </a:p>
        </p:txBody>
      </p:sp>
      <p:sp>
        <p:nvSpPr>
          <p:cNvPr id="5" name="TextBox 4"/>
          <p:cNvSpPr txBox="1"/>
          <p:nvPr/>
        </p:nvSpPr>
        <p:spPr>
          <a:xfrm>
            <a:off x="4495800" y="2274719"/>
            <a:ext cx="3810000" cy="4093428"/>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dirty="0"/>
              <a:t>Bethany had been placed at Camp Restore Detroit as an intern to help prepare herself for a career of service in the LCMS. She embraced this opportunity by showing she can think outside the box, quickly identify new solutions and work hard to put them into play. She will be an asset to any congregation where she is sent to serve after her graduation in 2021 from Concordia University, St. Paul Minnesota.</a:t>
            </a:r>
            <a:endParaRPr lang="en-US" sz="2000"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2219855"/>
            <a:ext cx="2971800" cy="4451469"/>
          </a:xfrm>
          <a:prstGeom prst="rect">
            <a:avLst/>
          </a:prstGeom>
        </p:spPr>
      </p:pic>
    </p:spTree>
    <p:extLst>
      <p:ext uri="{BB962C8B-B14F-4D97-AF65-F5344CB8AC3E}">
        <p14:creationId xmlns:p14="http://schemas.microsoft.com/office/powerpoint/2010/main" val="27541938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Ruth Aufdemberge</a:t>
            </a:r>
          </a:p>
        </p:txBody>
      </p:sp>
      <p:sp>
        <p:nvSpPr>
          <p:cNvPr id="4" name="TextBox 3"/>
          <p:cNvSpPr txBox="1"/>
          <p:nvPr/>
        </p:nvSpPr>
        <p:spPr>
          <a:xfrm>
            <a:off x="76200" y="1475011"/>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Concordia Guild, Ann Arbor</a:t>
            </a:r>
          </a:p>
        </p:txBody>
      </p:sp>
      <p:sp>
        <p:nvSpPr>
          <p:cNvPr id="5" name="TextBox 4"/>
          <p:cNvSpPr txBox="1"/>
          <p:nvPr/>
        </p:nvSpPr>
        <p:spPr>
          <a:xfrm>
            <a:off x="609600" y="2274719"/>
            <a:ext cx="7696200" cy="4278094"/>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600" dirty="0"/>
              <a:t>Ruth Aufdemberge has and continues to radiate the Love of the Lord to all those around her through various volunteer activities. </a:t>
            </a:r>
          </a:p>
          <a:p>
            <a:pPr algn="ctr"/>
            <a:r>
              <a:rPr lang="en-US" sz="1600" dirty="0"/>
              <a:t>Since 1964, the 2nd year after Concordia Jr. College in Ann Arbor opened, Ruth has been an active member of Concordia Guild. In these 56 years Ruth has given generously of her time and talents to Concordia students and their parents, to faculty and employees, to Concordia Guild, to her church and community locally and at large.</a:t>
            </a:r>
          </a:p>
          <a:p>
            <a:pPr algn="ctr"/>
            <a:r>
              <a:rPr lang="en-US" sz="1600" dirty="0"/>
              <a:t>She has made birthday cakes and fruit baskets; assembled "finals week" snack bags for students; and helped host welcoming teas, picnics, graduation, Boars head and concert receptions for their families. When the college first opened with no "extra funds",  she helped sew drapery for the Manor house. She helped with craft fairs, apple sales, garage sales, and Manor tours to raise money for scholarships. Faculty have enjoyed activities that Ruth hosted or assisted, such as costume parties, potlucks, appreciation breakfasts, teas, Oktoberfests and picnics that encouraged fellowship within the Concordia "family." </a:t>
            </a:r>
          </a:p>
          <a:p>
            <a:pPr algn="ctr"/>
            <a:r>
              <a:rPr lang="en-US" sz="1600" dirty="0"/>
              <a:t>Ruth has also touched other communities by traveling nationally to help with building projects with Labors for Christ, making quilts for needy families plus volunteering with Faith in Action doing service projects in her own community. </a:t>
            </a:r>
          </a:p>
          <a:p>
            <a:pPr algn="ctr"/>
            <a:r>
              <a:rPr lang="en-US" sz="1600" dirty="0"/>
              <a:t> Ruth has been used by God to be a blessing to many.</a:t>
            </a:r>
            <a:endParaRPr lang="en-US"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5995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Patricia Skov</a:t>
            </a:r>
          </a:p>
        </p:txBody>
      </p:sp>
      <p:sp>
        <p:nvSpPr>
          <p:cNvPr id="4" name="TextBox 3"/>
          <p:cNvSpPr txBox="1"/>
          <p:nvPr/>
        </p:nvSpPr>
        <p:spPr>
          <a:xfrm>
            <a:off x="76200" y="1475011"/>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Concordia Guild, Ann Arbor 2021</a:t>
            </a:r>
          </a:p>
        </p:txBody>
      </p:sp>
      <p:sp>
        <p:nvSpPr>
          <p:cNvPr id="5" name="TextBox 4"/>
          <p:cNvSpPr txBox="1"/>
          <p:nvPr/>
        </p:nvSpPr>
        <p:spPr>
          <a:xfrm>
            <a:off x="685800" y="2971800"/>
            <a:ext cx="4419600" cy="2123658"/>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200" dirty="0"/>
              <a:t>Pat has supported Concordia University Ann Arbor as a student, alum, professor's wife, and Guild member. She is still consistently and quietly supportive in all she can currently do.</a:t>
            </a:r>
            <a:endParaRPr lang="en-US" sz="2200"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6682" y="2743200"/>
            <a:ext cx="2895600" cy="2895600"/>
          </a:xfrm>
          <a:prstGeom prst="rect">
            <a:avLst/>
          </a:prstGeom>
        </p:spPr>
      </p:pic>
    </p:spTree>
    <p:extLst>
      <p:ext uri="{BB962C8B-B14F-4D97-AF65-F5344CB8AC3E}">
        <p14:creationId xmlns:p14="http://schemas.microsoft.com/office/powerpoint/2010/main" val="38913442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Alice Mueller</a:t>
            </a:r>
          </a:p>
        </p:txBody>
      </p:sp>
      <p:sp>
        <p:nvSpPr>
          <p:cNvPr id="4" name="TextBox 3"/>
          <p:cNvSpPr txBox="1"/>
          <p:nvPr/>
        </p:nvSpPr>
        <p:spPr>
          <a:xfrm>
            <a:off x="76200" y="1475011"/>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Lutheran High North Parents Team</a:t>
            </a:r>
          </a:p>
        </p:txBody>
      </p:sp>
      <p:sp>
        <p:nvSpPr>
          <p:cNvPr id="5" name="TextBox 4"/>
          <p:cNvSpPr txBox="1"/>
          <p:nvPr/>
        </p:nvSpPr>
        <p:spPr>
          <a:xfrm>
            <a:off x="762000" y="2819400"/>
            <a:ext cx="3810000" cy="2862322"/>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dirty="0"/>
              <a:t>Alice has been an active volunteer and supporter of LHN for the last 6 years. In June of 2020 she became the proud mother of 2 graduates, Jacob and David. She has spent countless hours volunteering for the Mustang Spirit Club in multiple capacities including organizing all the volunteers.</a:t>
            </a:r>
            <a:endParaRPr lang="en-US" sz="2000"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2209800"/>
            <a:ext cx="2946400" cy="4419600"/>
          </a:xfrm>
          <a:prstGeom prst="rect">
            <a:avLst/>
          </a:prstGeom>
        </p:spPr>
      </p:pic>
    </p:spTree>
    <p:extLst>
      <p:ext uri="{BB962C8B-B14F-4D97-AF65-F5344CB8AC3E}">
        <p14:creationId xmlns:p14="http://schemas.microsoft.com/office/powerpoint/2010/main" val="6315897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Jennifer Teeling</a:t>
            </a:r>
          </a:p>
        </p:txBody>
      </p:sp>
      <p:sp>
        <p:nvSpPr>
          <p:cNvPr id="4" name="TextBox 3"/>
          <p:cNvSpPr txBox="1"/>
          <p:nvPr/>
        </p:nvSpPr>
        <p:spPr>
          <a:xfrm>
            <a:off x="76200" y="1475011"/>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Lutheran High Northwest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975" y="2667000"/>
            <a:ext cx="3448050" cy="3448050"/>
          </a:xfrm>
          <a:prstGeom prst="rect">
            <a:avLst/>
          </a:prstGeom>
        </p:spPr>
      </p:pic>
    </p:spTree>
    <p:extLst>
      <p:ext uri="{BB962C8B-B14F-4D97-AF65-F5344CB8AC3E}">
        <p14:creationId xmlns:p14="http://schemas.microsoft.com/office/powerpoint/2010/main" val="42309753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Sue Bavol</a:t>
            </a:r>
          </a:p>
        </p:txBody>
      </p:sp>
      <p:sp>
        <p:nvSpPr>
          <p:cNvPr id="4" name="TextBox 3"/>
          <p:cNvSpPr txBox="1"/>
          <p:nvPr/>
        </p:nvSpPr>
        <p:spPr>
          <a:xfrm>
            <a:off x="76200" y="1475011"/>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Lutheran High Westland Boosters</a:t>
            </a:r>
          </a:p>
        </p:txBody>
      </p:sp>
      <p:sp>
        <p:nvSpPr>
          <p:cNvPr id="5" name="TextBox 4"/>
          <p:cNvSpPr txBox="1"/>
          <p:nvPr/>
        </p:nvSpPr>
        <p:spPr>
          <a:xfrm>
            <a:off x="4572000" y="2694211"/>
            <a:ext cx="3810000" cy="3139321"/>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200" dirty="0"/>
              <a:t>Sue is a cheerful servant of the Lord and Lutheran Westland. Her calm and positive demeanor makes her such a joy to work with. She is always willing to pitch in and she is great at problem solving. She shows so much kindness and concern to the students.</a:t>
            </a:r>
            <a:endParaRPr lang="en-US" sz="2200"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2743200"/>
            <a:ext cx="2895600" cy="2895600"/>
          </a:xfrm>
          <a:prstGeom prst="rect">
            <a:avLst/>
          </a:prstGeom>
        </p:spPr>
      </p:pic>
    </p:spTree>
    <p:extLst>
      <p:ext uri="{BB962C8B-B14F-4D97-AF65-F5344CB8AC3E}">
        <p14:creationId xmlns:p14="http://schemas.microsoft.com/office/powerpoint/2010/main" val="2359366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381000"/>
            <a:ext cx="8610600" cy="10668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Carol Duff</a:t>
            </a:r>
          </a:p>
        </p:txBody>
      </p:sp>
      <p:sp>
        <p:nvSpPr>
          <p:cNvPr id="4" name="TextBox 3"/>
          <p:cNvSpPr txBox="1"/>
          <p:nvPr/>
        </p:nvSpPr>
        <p:spPr>
          <a:xfrm>
            <a:off x="1219200" y="1524000"/>
            <a:ext cx="65532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Bethlehem, Roseville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5913" y="2295144"/>
            <a:ext cx="2859774" cy="3581400"/>
          </a:xfrm>
          <a:prstGeom prst="rect">
            <a:avLst/>
          </a:prstGeom>
        </p:spPr>
      </p:pic>
    </p:spTree>
    <p:extLst>
      <p:ext uri="{BB962C8B-B14F-4D97-AF65-F5344CB8AC3E}">
        <p14:creationId xmlns:p14="http://schemas.microsoft.com/office/powerpoint/2010/main" val="4124763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Debbie Day</a:t>
            </a:r>
          </a:p>
        </p:txBody>
      </p:sp>
      <p:sp>
        <p:nvSpPr>
          <p:cNvPr id="4" name="TextBox 3"/>
          <p:cNvSpPr txBox="1"/>
          <p:nvPr/>
        </p:nvSpPr>
        <p:spPr>
          <a:xfrm>
            <a:off x="76200" y="1475011"/>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Lutheran High Westland Boosters 2021</a:t>
            </a:r>
          </a:p>
        </p:txBody>
      </p:sp>
      <p:sp>
        <p:nvSpPr>
          <p:cNvPr id="5" name="TextBox 4"/>
          <p:cNvSpPr txBox="1"/>
          <p:nvPr/>
        </p:nvSpPr>
        <p:spPr>
          <a:xfrm>
            <a:off x="4572000" y="3073493"/>
            <a:ext cx="3810000" cy="2308324"/>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dirty="0"/>
              <a:t>Debbie has been involved at Lutheran Westland for over 6 years. She currently serves as the Booster President. Debbie is always kind and has a positive attitude. </a:t>
            </a:r>
            <a:endParaRPr lang="en-US" sz="2400"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590799"/>
            <a:ext cx="2590800" cy="3293831"/>
          </a:xfrm>
          <a:prstGeom prst="rect">
            <a:avLst/>
          </a:prstGeom>
        </p:spPr>
      </p:pic>
    </p:spTree>
    <p:extLst>
      <p:ext uri="{BB962C8B-B14F-4D97-AF65-F5344CB8AC3E}">
        <p14:creationId xmlns:p14="http://schemas.microsoft.com/office/powerpoint/2010/main" val="25950288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Janet Stechholz</a:t>
            </a:r>
          </a:p>
        </p:txBody>
      </p:sp>
      <p:sp>
        <p:nvSpPr>
          <p:cNvPr id="4" name="TextBox 3"/>
          <p:cNvSpPr txBox="1"/>
          <p:nvPr/>
        </p:nvSpPr>
        <p:spPr>
          <a:xfrm>
            <a:off x="76200" y="1475011"/>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Lutheran Special Education Ministries</a:t>
            </a:r>
          </a:p>
        </p:txBody>
      </p:sp>
      <p:sp>
        <p:nvSpPr>
          <p:cNvPr id="5" name="TextBox 4"/>
          <p:cNvSpPr txBox="1"/>
          <p:nvPr/>
        </p:nvSpPr>
        <p:spPr>
          <a:xfrm>
            <a:off x="1219200" y="2971800"/>
            <a:ext cx="3810000" cy="2800767"/>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200" dirty="0"/>
              <a:t>Janet has been a faithful and valuable volunteer, working directly with LSEM students at St. Michael Lutheran School in Wayne, Michigan.  Janet is making a big difference in the lives of children who have learning needs.</a:t>
            </a:r>
            <a:endParaRPr lang="en-US" sz="2200" dirty="0">
              <a:effectLst>
                <a:outerShdw blurRad="38100" dist="38100" dir="2700000" algn="tl">
                  <a:srgbClr val="000000">
                    <a:alpha val="43137"/>
                  </a:srgbClr>
                </a:outerShdw>
              </a:effectLst>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4050" r="10063"/>
          <a:stretch/>
        </p:blipFill>
        <p:spPr>
          <a:xfrm>
            <a:off x="5638800" y="2081122"/>
            <a:ext cx="1968932" cy="4114800"/>
          </a:xfrm>
          <a:prstGeom prst="rect">
            <a:avLst/>
          </a:prstGeom>
        </p:spPr>
      </p:pic>
    </p:spTree>
    <p:extLst>
      <p:ext uri="{BB962C8B-B14F-4D97-AF65-F5344CB8AC3E}">
        <p14:creationId xmlns:p14="http://schemas.microsoft.com/office/powerpoint/2010/main" val="1180080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Andrea Anderson</a:t>
            </a:r>
          </a:p>
        </p:txBody>
      </p:sp>
      <p:sp>
        <p:nvSpPr>
          <p:cNvPr id="4" name="TextBox 3"/>
          <p:cNvSpPr txBox="1"/>
          <p:nvPr/>
        </p:nvSpPr>
        <p:spPr>
          <a:xfrm>
            <a:off x="76200" y="1475011"/>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LWML </a:t>
            </a:r>
            <a:r>
              <a:rPr lang="en-US" sz="3200" i="1" dirty="0">
                <a:effectLst>
                  <a:outerShdw blurRad="38100" dist="38100" dir="2700000" algn="tl">
                    <a:srgbClr val="000000">
                      <a:alpha val="43137"/>
                    </a:srgbClr>
                  </a:outerShdw>
                </a:effectLst>
                <a:latin typeface="Book Antiqua" pitchFamily="18" charset="0"/>
              </a:rPr>
              <a:t>English</a:t>
            </a:r>
            <a:r>
              <a:rPr lang="en-US" sz="3200" dirty="0">
                <a:effectLst>
                  <a:outerShdw blurRad="38100" dist="38100" dir="2700000" algn="tl">
                    <a:srgbClr val="000000">
                      <a:alpha val="43137"/>
                    </a:srgbClr>
                  </a:outerShdw>
                </a:effectLst>
                <a:latin typeface="Book Antiqua" pitchFamily="18" charset="0"/>
              </a:rPr>
              <a:t> District Greater Detroit Zone</a:t>
            </a:r>
          </a:p>
        </p:txBody>
      </p:sp>
      <p:sp>
        <p:nvSpPr>
          <p:cNvPr id="5" name="TextBox 4"/>
          <p:cNvSpPr txBox="1"/>
          <p:nvPr/>
        </p:nvSpPr>
        <p:spPr>
          <a:xfrm>
            <a:off x="4419600" y="3138557"/>
            <a:ext cx="3810000" cy="2123658"/>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200" dirty="0"/>
              <a:t>Andrea is on the Zone Board. She takes the minutes at our meetings, she is a hard worker and asks questions. Andrea enjoys going to LWML District Conventions.</a:t>
            </a:r>
            <a:endParaRPr lang="en-US" sz="2200"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514600"/>
            <a:ext cx="2438400" cy="3550023"/>
          </a:xfrm>
          <a:prstGeom prst="rect">
            <a:avLst/>
          </a:prstGeom>
        </p:spPr>
      </p:pic>
    </p:spTree>
    <p:extLst>
      <p:ext uri="{BB962C8B-B14F-4D97-AF65-F5344CB8AC3E}">
        <p14:creationId xmlns:p14="http://schemas.microsoft.com/office/powerpoint/2010/main" val="30074394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Karen McClelland</a:t>
            </a:r>
          </a:p>
        </p:txBody>
      </p:sp>
      <p:sp>
        <p:nvSpPr>
          <p:cNvPr id="4" name="TextBox 3"/>
          <p:cNvSpPr txBox="1"/>
          <p:nvPr/>
        </p:nvSpPr>
        <p:spPr>
          <a:xfrm>
            <a:off x="76200" y="1475011"/>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LWML Macomb South Zone 2021</a:t>
            </a:r>
          </a:p>
        </p:txBody>
      </p:sp>
      <p:sp>
        <p:nvSpPr>
          <p:cNvPr id="5" name="TextBox 4"/>
          <p:cNvSpPr txBox="1"/>
          <p:nvPr/>
        </p:nvSpPr>
        <p:spPr>
          <a:xfrm>
            <a:off x="4419600" y="3138557"/>
            <a:ext cx="3810000" cy="2123658"/>
          </a:xfrm>
          <a:prstGeom prst="rect">
            <a:avLst/>
          </a:prstGeom>
          <a:solidFill>
            <a:schemeClr val="accent5">
              <a:lumMod val="60000"/>
              <a:lumOff val="40000"/>
            </a:schemeClr>
          </a:solidFill>
          <a:ln>
            <a:noFill/>
          </a:ln>
          <a:effectLst>
            <a:glow rad="63500">
              <a:schemeClr val="accent5">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200" dirty="0"/>
              <a:t>Karen McClelland is an LWML leader with a faithful, giving, and compassionate heart. She has inspired the Macomb South Zone to always “Serve the Lord with Gladness”</a:t>
            </a:r>
            <a:endParaRPr lang="en-US" sz="2200"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2286000"/>
            <a:ext cx="2819400" cy="3759200"/>
          </a:xfrm>
          <a:prstGeom prst="rect">
            <a:avLst/>
          </a:prstGeom>
        </p:spPr>
      </p:pic>
    </p:spTree>
    <p:extLst>
      <p:ext uri="{BB962C8B-B14F-4D97-AF65-F5344CB8AC3E}">
        <p14:creationId xmlns:p14="http://schemas.microsoft.com/office/powerpoint/2010/main" val="5588355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Deborah Dugan</a:t>
            </a:r>
          </a:p>
        </p:txBody>
      </p:sp>
      <p:sp>
        <p:nvSpPr>
          <p:cNvPr id="4" name="TextBox 3"/>
          <p:cNvSpPr txBox="1"/>
          <p:nvPr/>
        </p:nvSpPr>
        <p:spPr>
          <a:xfrm>
            <a:off x="76200" y="1475011"/>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MOST Ministries</a:t>
            </a:r>
          </a:p>
        </p:txBody>
      </p:sp>
      <p:sp>
        <p:nvSpPr>
          <p:cNvPr id="5" name="TextBox 4"/>
          <p:cNvSpPr txBox="1"/>
          <p:nvPr/>
        </p:nvSpPr>
        <p:spPr>
          <a:xfrm>
            <a:off x="914400" y="2362200"/>
            <a:ext cx="3810000" cy="3785652"/>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dirty="0"/>
              <a:t>Deb is an active member of her church and LWML. Last year she served on a MOST Ministries Short Term Mission Team that traveled to Tanzania to train impoverished young women to sew and market feminine hygiene pads and kits as part of a microenterprise project. She is also a tireless volunteer with MOST helping to refurbish some of the hundreds of donated eyeglasses each week.</a:t>
            </a:r>
            <a:endParaRPr lang="en-US" sz="2000"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2814429"/>
            <a:ext cx="3188970" cy="3188970"/>
          </a:xfrm>
          <a:prstGeom prst="rect">
            <a:avLst/>
          </a:prstGeom>
        </p:spPr>
      </p:pic>
    </p:spTree>
    <p:extLst>
      <p:ext uri="{BB962C8B-B14F-4D97-AF65-F5344CB8AC3E}">
        <p14:creationId xmlns:p14="http://schemas.microsoft.com/office/powerpoint/2010/main" val="25049768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3810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Ruby Yousef</a:t>
            </a:r>
          </a:p>
        </p:txBody>
      </p:sp>
      <p:sp>
        <p:nvSpPr>
          <p:cNvPr id="4" name="TextBox 3"/>
          <p:cNvSpPr txBox="1"/>
          <p:nvPr/>
        </p:nvSpPr>
        <p:spPr>
          <a:xfrm>
            <a:off x="76200" y="1524000"/>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POBLO</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0375" y="2571750"/>
            <a:ext cx="3143250" cy="3143250"/>
          </a:xfrm>
          <a:prstGeom prst="rect">
            <a:avLst/>
          </a:prstGeom>
        </p:spPr>
      </p:pic>
    </p:spTree>
    <p:extLst>
      <p:ext uri="{BB962C8B-B14F-4D97-AF65-F5344CB8AC3E}">
        <p14:creationId xmlns:p14="http://schemas.microsoft.com/office/powerpoint/2010/main" val="4530877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0197" y="304800"/>
            <a:ext cx="9067800" cy="12192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Pinky Dhuna</a:t>
            </a:r>
          </a:p>
        </p:txBody>
      </p:sp>
      <p:sp>
        <p:nvSpPr>
          <p:cNvPr id="4" name="TextBox 3"/>
          <p:cNvSpPr txBox="1"/>
          <p:nvPr/>
        </p:nvSpPr>
        <p:spPr>
          <a:xfrm>
            <a:off x="76200" y="1524000"/>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POBLO 2021</a:t>
            </a:r>
          </a:p>
        </p:txBody>
      </p:sp>
      <p:pic>
        <p:nvPicPr>
          <p:cNvPr id="6" name="Picture 5">
            <a:extLst>
              <a:ext uri="{FF2B5EF4-FFF2-40B4-BE49-F238E27FC236}">
                <a16:creationId xmlns:a16="http://schemas.microsoft.com/office/drawing/2014/main" id="{BBCF84B9-C96B-4DE9-9BC5-5A58271913F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43200"/>
            <a:ext cx="2819400" cy="3124200"/>
          </a:xfrm>
          <a:prstGeom prst="rect">
            <a:avLst/>
          </a:prstGeom>
          <a:noFill/>
          <a:ln>
            <a:noFill/>
          </a:ln>
        </p:spPr>
      </p:pic>
      <p:sp>
        <p:nvSpPr>
          <p:cNvPr id="2" name="TextBox 1">
            <a:extLst>
              <a:ext uri="{FF2B5EF4-FFF2-40B4-BE49-F238E27FC236}">
                <a16:creationId xmlns:a16="http://schemas.microsoft.com/office/drawing/2014/main" id="{9CE842DE-FBFB-417B-B4D3-724F32E8B785}"/>
              </a:ext>
            </a:extLst>
          </p:cNvPr>
          <p:cNvSpPr txBox="1"/>
          <p:nvPr/>
        </p:nvSpPr>
        <p:spPr>
          <a:xfrm>
            <a:off x="4114800" y="2743200"/>
            <a:ext cx="4572000" cy="3046988"/>
          </a:xfrm>
          <a:prstGeom prst="rect">
            <a:avLst/>
          </a:prstGeom>
          <a:solidFill>
            <a:schemeClr val="accent5">
              <a:lumMod val="60000"/>
              <a:lumOff val="40000"/>
            </a:schemeClr>
          </a:solidFill>
          <a:ln>
            <a:solidFill>
              <a:schemeClr val="accent5">
                <a:lumMod val="50000"/>
              </a:schemeClr>
            </a:solidFill>
          </a:ln>
          <a:effectLst>
            <a:glow rad="101600">
              <a:schemeClr val="accent5">
                <a:satMod val="175000"/>
                <a:alpha val="40000"/>
              </a:schemeClr>
            </a:glow>
            <a:outerShdw blurRad="44450" dist="27940" dir="5400000" algn="ctr">
              <a:srgbClr val="000000">
                <a:alpha val="32000"/>
              </a:srgbClr>
            </a:outerShdw>
          </a:effectLst>
        </p:spPr>
        <p:txBody>
          <a:bodyPr wrap="square" rtlCol="0">
            <a:spAutoFit/>
          </a:bodyPr>
          <a:lstStyle/>
          <a:p>
            <a:r>
              <a:rPr lang="en-US" sz="2400" dirty="0"/>
              <a:t> Pinky is a  convert to Christianity from a Sikh background who serves the Lord as Poblo’s missionary to East Indian communities in the Metro Detroit Area. She will be attending the Heart 2 Heart Sisters’ training at the LWML National Convention this summer. </a:t>
            </a:r>
          </a:p>
        </p:txBody>
      </p:sp>
    </p:spTree>
    <p:extLst>
      <p:ext uri="{BB962C8B-B14F-4D97-AF65-F5344CB8AC3E}">
        <p14:creationId xmlns:p14="http://schemas.microsoft.com/office/powerpoint/2010/main" val="1510165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381000"/>
            <a:ext cx="8610600" cy="10668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Debbie Cordray</a:t>
            </a:r>
          </a:p>
        </p:txBody>
      </p:sp>
      <p:sp>
        <p:nvSpPr>
          <p:cNvPr id="4" name="TextBox 3"/>
          <p:cNvSpPr txBox="1"/>
          <p:nvPr/>
        </p:nvSpPr>
        <p:spPr>
          <a:xfrm>
            <a:off x="1219200" y="1524000"/>
            <a:ext cx="65532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Christ Our Savior, Livonia</a:t>
            </a:r>
          </a:p>
        </p:txBody>
      </p:sp>
      <p:sp>
        <p:nvSpPr>
          <p:cNvPr id="5" name="TextBox 4"/>
          <p:cNvSpPr txBox="1"/>
          <p:nvPr/>
        </p:nvSpPr>
        <p:spPr>
          <a:xfrm>
            <a:off x="4350693" y="2362200"/>
            <a:ext cx="3994731" cy="3477875"/>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dirty="0">
                <a:effectLst>
                  <a:outerShdw blurRad="38100" dist="38100" dir="2700000" algn="tl">
                    <a:srgbClr val="000000">
                      <a:alpha val="43137"/>
                    </a:srgbClr>
                  </a:outerShdw>
                </a:effectLst>
              </a:rPr>
              <a:t>There are many words and attributes that describe Debbie and her love for the Lord - kind, thoughtful, dependable, humble, just to name a few. She is one of those "unsung heroes" who is a hardworking, conscientious and diligent worker behind the scenes. Her willingness to be the feet, hands and voice God has called her to be is something we are all thankful for.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743200"/>
            <a:ext cx="2773680" cy="2796540"/>
          </a:xfrm>
          <a:prstGeom prst="rect">
            <a:avLst/>
          </a:prstGeom>
        </p:spPr>
      </p:pic>
    </p:spTree>
    <p:extLst>
      <p:ext uri="{BB962C8B-B14F-4D97-AF65-F5344CB8AC3E}">
        <p14:creationId xmlns:p14="http://schemas.microsoft.com/office/powerpoint/2010/main" val="3329019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381000"/>
            <a:ext cx="8610600" cy="10668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Carol Graf</a:t>
            </a:r>
          </a:p>
        </p:txBody>
      </p:sp>
      <p:sp>
        <p:nvSpPr>
          <p:cNvPr id="4" name="TextBox 3"/>
          <p:cNvSpPr txBox="1"/>
          <p:nvPr/>
        </p:nvSpPr>
        <p:spPr>
          <a:xfrm>
            <a:off x="76200" y="1524000"/>
            <a:ext cx="89916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Christ the King, Grosse Pointe Woods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4589" y="2514600"/>
            <a:ext cx="2954821" cy="3783330"/>
          </a:xfrm>
          <a:prstGeom prst="rect">
            <a:avLst/>
          </a:prstGeom>
        </p:spPr>
      </p:pic>
    </p:spTree>
    <p:extLst>
      <p:ext uri="{BB962C8B-B14F-4D97-AF65-F5344CB8AC3E}">
        <p14:creationId xmlns:p14="http://schemas.microsoft.com/office/powerpoint/2010/main" val="2041642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381000"/>
            <a:ext cx="8610600" cy="10668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Jean Orvosh</a:t>
            </a:r>
          </a:p>
        </p:txBody>
      </p:sp>
      <p:sp>
        <p:nvSpPr>
          <p:cNvPr id="4" name="TextBox 3"/>
          <p:cNvSpPr txBox="1"/>
          <p:nvPr/>
        </p:nvSpPr>
        <p:spPr>
          <a:xfrm>
            <a:off x="152400" y="1524000"/>
            <a:ext cx="8839200"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Christ the King, Southgate</a:t>
            </a:r>
          </a:p>
        </p:txBody>
      </p:sp>
      <p:sp>
        <p:nvSpPr>
          <p:cNvPr id="5" name="TextBox 4"/>
          <p:cNvSpPr txBox="1"/>
          <p:nvPr/>
        </p:nvSpPr>
        <p:spPr>
          <a:xfrm>
            <a:off x="685800" y="2386548"/>
            <a:ext cx="3994731" cy="3785652"/>
          </a:xfrm>
          <a:prstGeom prst="rect">
            <a:avLst/>
          </a:prstGeom>
          <a:solidFill>
            <a:schemeClr val="accent5">
              <a:lumMod val="60000"/>
              <a:lumOff val="40000"/>
            </a:schemeClr>
          </a:solidFill>
          <a:ln>
            <a:solidFill>
              <a:schemeClr val="accent5">
                <a:lumMod val="50000"/>
              </a:schemeClr>
            </a:solidFill>
          </a:ln>
          <a:effectLst>
            <a:glow rad="63500">
              <a:schemeClr val="accent5">
                <a:satMod val="175000"/>
                <a:alpha val="40000"/>
              </a:schemeClr>
            </a:glow>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dirty="0">
                <a:effectLst>
                  <a:outerShdw blurRad="38100" dist="38100" dir="2700000" algn="tl">
                    <a:srgbClr val="000000">
                      <a:alpha val="43137"/>
                    </a:srgbClr>
                  </a:outerShdw>
                </a:effectLst>
              </a:rPr>
              <a:t>Jean has been a member of Christ the King for 54 years.  In those years, Jean has volunteered for many ministries along the way.  She has been a Funeral Lunch cook and hostess, Easter Vigil hostess, worked at the donation station, helps the church office with Administrative duties, is the hostess for the Good News/Discipleship class, a greeter, a prayer partner, and part of the Lunch Bunch group.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2286000"/>
            <a:ext cx="3107924" cy="3886200"/>
          </a:xfrm>
          <a:prstGeom prst="rect">
            <a:avLst/>
          </a:prstGeom>
        </p:spPr>
      </p:pic>
    </p:spTree>
    <p:extLst>
      <p:ext uri="{BB962C8B-B14F-4D97-AF65-F5344CB8AC3E}">
        <p14:creationId xmlns:p14="http://schemas.microsoft.com/office/powerpoint/2010/main" val="904558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381000"/>
            <a:ext cx="8610600" cy="1066800"/>
          </a:xfrm>
        </p:spPr>
        <p:txBody>
          <a:bodyPr>
            <a:noAutofit/>
          </a:bodyPr>
          <a:lstStyle/>
          <a:p>
            <a:r>
              <a:rPr lang="en-US" sz="7200" dirty="0">
                <a:effectLst>
                  <a:outerShdw blurRad="38100" dist="38100" dir="2700000" algn="tl">
                    <a:srgbClr val="000000">
                      <a:alpha val="43137"/>
                    </a:srgbClr>
                  </a:outerShdw>
                </a:effectLst>
                <a:latin typeface="Afternoon in Stereo Personal Us" pitchFamily="2" charset="0"/>
              </a:rPr>
              <a:t>Suzanne Soltess</a:t>
            </a:r>
          </a:p>
        </p:txBody>
      </p:sp>
      <p:sp>
        <p:nvSpPr>
          <p:cNvPr id="4" name="TextBox 3"/>
          <p:cNvSpPr txBox="1"/>
          <p:nvPr/>
        </p:nvSpPr>
        <p:spPr>
          <a:xfrm>
            <a:off x="76200" y="1524000"/>
            <a:ext cx="8991600" cy="1077218"/>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Book Antiqua" pitchFamily="18" charset="0"/>
              </a:rPr>
              <a:t>Lutheran Church of the Redeemer, </a:t>
            </a:r>
          </a:p>
          <a:p>
            <a:pPr algn="ctr"/>
            <a:r>
              <a:rPr lang="en-US" sz="3200" dirty="0">
                <a:effectLst>
                  <a:outerShdw blurRad="38100" dist="38100" dir="2700000" algn="tl">
                    <a:srgbClr val="000000">
                      <a:alpha val="43137"/>
                    </a:srgbClr>
                  </a:outerShdw>
                </a:effectLst>
                <a:latin typeface="Book Antiqua" pitchFamily="18" charset="0"/>
              </a:rPr>
              <a:t>Birmingham</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2819400"/>
            <a:ext cx="3084597" cy="3851910"/>
          </a:xfrm>
          <a:prstGeom prst="rect">
            <a:avLst/>
          </a:prstGeom>
        </p:spPr>
      </p:pic>
    </p:spTree>
    <p:extLst>
      <p:ext uri="{BB962C8B-B14F-4D97-AF65-F5344CB8AC3E}">
        <p14:creationId xmlns:p14="http://schemas.microsoft.com/office/powerpoint/2010/main" val="1896902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771</TotalTime>
  <Words>3049</Words>
  <Application>Microsoft Office PowerPoint</Application>
  <PresentationFormat>On-screen Show (4:3)</PresentationFormat>
  <Paragraphs>161</Paragraphs>
  <Slides>56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Afternoon in Stereo Personal Us</vt:lpstr>
      <vt:lpstr>Andalus</vt:lpstr>
      <vt:lpstr>Arial</vt:lpstr>
      <vt:lpstr>Book Antiqua</vt:lpstr>
      <vt:lpstr>Calibri</vt:lpstr>
      <vt:lpstr>Office Theme</vt:lpstr>
      <vt:lpstr>Council of Lutheran Women   2020 and 2021   Women of the Year   </vt:lpstr>
      <vt:lpstr>Jill Holls</vt:lpstr>
      <vt:lpstr>Debra Jo Elsholz</vt:lpstr>
      <vt:lpstr>Letitia Body</vt:lpstr>
      <vt:lpstr>Carol Duff</vt:lpstr>
      <vt:lpstr>Debbie Cordray</vt:lpstr>
      <vt:lpstr>Carol Graf</vt:lpstr>
      <vt:lpstr>Jean Orvosh</vt:lpstr>
      <vt:lpstr>Suzanne Soltess</vt:lpstr>
      <vt:lpstr>Jan Milz</vt:lpstr>
      <vt:lpstr>Cormellon Dixon</vt:lpstr>
      <vt:lpstr>Sue Holbrook</vt:lpstr>
      <vt:lpstr>Diane Shay</vt:lpstr>
      <vt:lpstr>Kathleen Hintz</vt:lpstr>
      <vt:lpstr>Stephanie Listman</vt:lpstr>
      <vt:lpstr>Joanne Gould Vollbrecht</vt:lpstr>
      <vt:lpstr>Lois McCarty</vt:lpstr>
      <vt:lpstr>Terri Siladke</vt:lpstr>
      <vt:lpstr>Linda Davis</vt:lpstr>
      <vt:lpstr>Rebecca Lundgren</vt:lpstr>
      <vt:lpstr>Amy Sander</vt:lpstr>
      <vt:lpstr>Barbara Hynes</vt:lpstr>
      <vt:lpstr>Diana Schultz</vt:lpstr>
      <vt:lpstr>Janice May</vt:lpstr>
      <vt:lpstr>Sandra Blair</vt:lpstr>
      <vt:lpstr>Cathy Hardy</vt:lpstr>
      <vt:lpstr>Angela Wenz</vt:lpstr>
      <vt:lpstr>Stephanie Krueger</vt:lpstr>
      <vt:lpstr>Linda Strausbaugh</vt:lpstr>
      <vt:lpstr>Pamela Kulczycki</vt:lpstr>
      <vt:lpstr>Ann Marie Confer</vt:lpstr>
      <vt:lpstr>Shirley Mills</vt:lpstr>
      <vt:lpstr>Diane Hegenauer</vt:lpstr>
      <vt:lpstr>Rita McClatchey</vt:lpstr>
      <vt:lpstr>Debbie Smith</vt:lpstr>
      <vt:lpstr>June Brown</vt:lpstr>
      <vt:lpstr>Michele Madigan</vt:lpstr>
      <vt:lpstr>Brenda Schwark</vt:lpstr>
      <vt:lpstr>Sharon Ramsey Young</vt:lpstr>
      <vt:lpstr>Caroline Henze</vt:lpstr>
      <vt:lpstr>Dawn Kivimaki</vt:lpstr>
      <vt:lpstr>Kathy Zappitell</vt:lpstr>
      <vt:lpstr>Shirley Cross</vt:lpstr>
      <vt:lpstr>Bethany Mrosko</vt:lpstr>
      <vt:lpstr>Ruth Aufdemberge</vt:lpstr>
      <vt:lpstr>Patricia Skov</vt:lpstr>
      <vt:lpstr>Alice Mueller</vt:lpstr>
      <vt:lpstr>Jennifer Teeling</vt:lpstr>
      <vt:lpstr>Sue Bavol</vt:lpstr>
      <vt:lpstr>Debbie Day</vt:lpstr>
      <vt:lpstr>Janet Stechholz</vt:lpstr>
      <vt:lpstr>Andrea Anderson</vt:lpstr>
      <vt:lpstr>Karen McClelland</vt:lpstr>
      <vt:lpstr>Deborah Dugan</vt:lpstr>
      <vt:lpstr>Ruby Yousef</vt:lpstr>
      <vt:lpstr>Pinky Dhuna</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Council of Lutheran Women   2020 and 2021   Woman of the Year</dc:title>
  <dc:creator>Gina</dc:creator>
  <cp:lastModifiedBy>Lucie Witte</cp:lastModifiedBy>
  <cp:revision>114</cp:revision>
  <dcterms:created xsi:type="dcterms:W3CDTF">2021-02-18T14:42:36Z</dcterms:created>
  <dcterms:modified xsi:type="dcterms:W3CDTF">2021-03-23T21:07:31Z</dcterms:modified>
</cp:coreProperties>
</file>