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</p:sldMasterIdLst>
  <p:notesMasterIdLst>
    <p:notesMasterId r:id="rId31"/>
  </p:notesMasterIdLst>
  <p:sldIdLst>
    <p:sldId id="258" r:id="rId4"/>
    <p:sldId id="256" r:id="rId5"/>
    <p:sldId id="259" r:id="rId6"/>
    <p:sldId id="257" r:id="rId7"/>
    <p:sldId id="260" r:id="rId8"/>
    <p:sldId id="295" r:id="rId9"/>
    <p:sldId id="293" r:id="rId10"/>
    <p:sldId id="294" r:id="rId11"/>
    <p:sldId id="286" r:id="rId12"/>
    <p:sldId id="262" r:id="rId13"/>
    <p:sldId id="267" r:id="rId14"/>
    <p:sldId id="289" r:id="rId15"/>
    <p:sldId id="270" r:id="rId16"/>
    <p:sldId id="273" r:id="rId17"/>
    <p:sldId id="271" r:id="rId18"/>
    <p:sldId id="272" r:id="rId19"/>
    <p:sldId id="274" r:id="rId20"/>
    <p:sldId id="275" r:id="rId21"/>
    <p:sldId id="288" r:id="rId22"/>
    <p:sldId id="276" r:id="rId23"/>
    <p:sldId id="283" r:id="rId24"/>
    <p:sldId id="263" r:id="rId25"/>
    <p:sldId id="278" r:id="rId26"/>
    <p:sldId id="264" r:id="rId27"/>
    <p:sldId id="265" r:id="rId28"/>
    <p:sldId id="279" r:id="rId29"/>
    <p:sldId id="26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977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18571-E9DD-4638-B24C-ADC8268483AA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0E33C-54EC-4CE6-9268-B8657F3B1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63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1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05950A2-7056-49D0-9BF8-8753697C3255}" type="slidenum">
              <a:rPr lang="en-US" altLang="en-US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94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356768-2DD6-4894-A0ED-3B24B1CC6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B2D1084-D79E-4E29-A330-1B883DCDE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52202C-1088-45AF-AB08-647407023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C319-2163-472C-8A81-95BA079BEA12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92C748-739B-4A1D-AFC5-6E20767F5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04EE41-8700-4BC2-AC81-6D5402C29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ECDE-EBD2-4D41-90D9-17CBD7F86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69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793253-2F62-4529-87B4-52DCEB656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D035695-D9E4-4798-A187-17163D6FA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5CB0D5-AC03-4482-B353-545610D7D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C319-2163-472C-8A81-95BA079BEA12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0BF229-7BFD-4C37-9B26-7C25DD4DC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EB6619-CF2F-4543-8B0C-4F992E161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ECDE-EBD2-4D41-90D9-17CBD7F86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5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460243D-7433-4FE5-AF21-7293E4ACC9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8DEF596-2D51-4A9B-892B-778BAB97A0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D33904E-23AB-4A15-88D3-43B680455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C319-2163-472C-8A81-95BA079BEA12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8587DE-A7B0-4EC8-94D1-98AC46DBD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717899-96DC-440A-A307-A6CE127A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ECDE-EBD2-4D41-90D9-17CBD7F86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89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63728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850"/>
                </a:solidFill>
                <a:latin typeface="Trajan Pr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195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932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08101"/>
            <a:ext cx="10972800" cy="4114800"/>
          </a:xfrm>
          <a:prstGeom prst="rect">
            <a:avLst/>
          </a:prstGeom>
        </p:spPr>
        <p:txBody>
          <a:bodyPr/>
          <a:lstStyle>
            <a:lvl1pPr>
              <a:defRPr sz="2400" b="1" i="0" cap="none">
                <a:solidFill>
                  <a:srgbClr val="BCB052"/>
                </a:solidFill>
                <a:latin typeface="Minion Pro SmBd"/>
              </a:defRPr>
            </a:lvl1pPr>
            <a:lvl2pPr>
              <a:defRPr b="0" i="0">
                <a:solidFill>
                  <a:schemeClr val="tx1"/>
                </a:solidFill>
                <a:latin typeface="Minion Pro"/>
              </a:defRPr>
            </a:lvl2pPr>
            <a:lvl3pPr>
              <a:defRPr>
                <a:latin typeface="Minion Pro"/>
              </a:defRPr>
            </a:lvl3pPr>
            <a:lvl4pPr>
              <a:defRPr>
                <a:latin typeface="Minion Pro"/>
              </a:defRPr>
            </a:lvl4pPr>
            <a:lvl5pPr>
              <a:defRPr>
                <a:latin typeface="Minion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657523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263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none">
                <a:solidFill>
                  <a:srgbClr val="005850"/>
                </a:solidFill>
                <a:latin typeface="Trajan Pr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763716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cap="all">
                <a:solidFill>
                  <a:srgbClr val="005850"/>
                </a:solidFill>
                <a:latin typeface="Myriad Pro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9060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017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 b="0" i="0" cap="none">
                <a:solidFill>
                  <a:srgbClr val="BCB052"/>
                </a:solidFill>
                <a:latin typeface="Minion Pro SmBd"/>
              </a:defRPr>
            </a:lvl1pPr>
            <a:lvl2pPr>
              <a:defRPr sz="1800">
                <a:latin typeface="Minion Pro"/>
              </a:defRPr>
            </a:lvl2pPr>
            <a:lvl3pPr>
              <a:defRPr sz="1500">
                <a:latin typeface="Minion Pro"/>
              </a:defRPr>
            </a:lvl3pPr>
            <a:lvl4pPr>
              <a:defRPr sz="1350">
                <a:latin typeface="Minion Pro"/>
              </a:defRPr>
            </a:lvl4pPr>
            <a:lvl5pPr>
              <a:defRPr sz="1350">
                <a:latin typeface="Minion Pro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017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 b="0" i="0">
                <a:solidFill>
                  <a:srgbClr val="BCB052"/>
                </a:solidFill>
                <a:latin typeface="Minion Pro SmBd"/>
              </a:defRPr>
            </a:lvl1pPr>
            <a:lvl2pPr>
              <a:defRPr sz="1800">
                <a:latin typeface="Minion Pro"/>
              </a:defRPr>
            </a:lvl2pPr>
            <a:lvl3pPr>
              <a:defRPr sz="1500">
                <a:latin typeface="Minion Pro"/>
              </a:defRPr>
            </a:lvl3pPr>
            <a:lvl4pPr>
              <a:defRPr sz="1350">
                <a:latin typeface="Minion Pro"/>
              </a:defRPr>
            </a:lvl4pPr>
            <a:lvl5pPr>
              <a:defRPr sz="1350">
                <a:latin typeface="Minion Pro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9204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9393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BA2DE-E341-426E-9589-A15CC75E40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5A0F8-CFC4-4B5E-887B-68A1CB8365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022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6B540-873A-46DF-9C63-4BF6E8FE10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05A1F-E224-43D7-BF9C-DD7A728C68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064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C3649-3C16-4450-A765-E48BE83492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7E1C8-78FA-429B-97FD-022AD3BC94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073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09869E-C156-4843-8FCB-A1DF5DA59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14D558-380D-46E5-ADEE-FDFFF0338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670043-6315-4B48-8842-078FCB407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C319-2163-472C-8A81-95BA079BEA12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AA96C3-BB30-4E2F-9F31-65997595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2FF725-7D6F-4536-8C2A-FDF823AF1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ECDE-EBD2-4D41-90D9-17CBD7F86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5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0127B-63D9-4CF9-87FA-3039D606E2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AF417-E932-4469-8EF4-0DC4081172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646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984E8-798C-4C08-A936-AA3FB7FC44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9262A-D4E1-4714-8D73-11F5BA86A6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839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910D8-6CEA-492D-8E8E-BC78287485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DCF8C-A460-4B82-8023-DB1722C347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232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51A82-F509-434B-A2BD-E10DB73B5D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4C0BB-65C2-4420-A85F-AB2A7EBC5E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360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50129-12B6-4D31-BD4C-37E1A1C805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3119F-42C9-4916-BD7A-089C0FB815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629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9F698-587A-4B4D-8F49-3F4C75E13D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AD3AC-315C-4041-8D90-875011DAD9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788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23501-E53D-49F4-B8C4-A975B69AD2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547F2-BDD1-43E2-B02B-3214B52016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3324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D9AEE-3C5B-4025-A0D8-2D3B61529B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E8811-90B4-4230-818B-71C7D4D111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77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7EF759-D2D0-4789-8888-C4ECE2A4D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FCA6AC-F01E-44BB-ABC1-228A294EA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F72DDF-96F6-4E99-BB82-B21EA1D77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C319-2163-472C-8A81-95BA079BEA12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997667-6A31-4E8F-BA67-F1BA266C8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2E1E1C-9627-482C-809D-070E08D8D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ECDE-EBD2-4D41-90D9-17CBD7F86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0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3B805A-5D9F-4C1F-A306-253830BF0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501AA6-E98E-471F-B876-A708180970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6413999-C490-4164-96F0-1063BBE13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9907D91-9746-4101-8C36-7E3D024DD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C319-2163-472C-8A81-95BA079BEA12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8713C11-572B-4CC7-AB72-7C55310AC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4E050AE-82A4-435B-8A75-4BE13710B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ECDE-EBD2-4D41-90D9-17CBD7F86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4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C8F673-7DFD-42C5-BE35-E23426D0C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CB1B2B-9542-4FE9-9032-266F1097A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06C70FA-8AA6-4559-B0B4-6949FF9A2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8411269-22BF-49AC-B725-6B0C45BE15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4559700-E8B8-4DF1-9CD7-ABF37B5BD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F41EF7D-8079-44B1-82AD-AD2D81F66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C319-2163-472C-8A81-95BA079BEA12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A818522-F2F4-4B39-8939-A321B5AA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2935131-395F-4930-AC31-06F592F0C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ECDE-EBD2-4D41-90D9-17CBD7F86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2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6D6698-D679-4429-BAD0-B4D69BFF1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18BAE0-0776-4937-9246-43B5E38DF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C319-2163-472C-8A81-95BA079BEA12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FFA1AB1-AEF3-40A0-830F-B798952EF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226DAAE-84B5-4554-8D48-0C8A6F6B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ECDE-EBD2-4D41-90D9-17CBD7F86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0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F36E68A-EFF0-4632-A624-8A6C923A1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C319-2163-472C-8A81-95BA079BEA12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EF7D9CB-9F5D-4CBF-BA4C-73147A3D9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0E942A-3BDB-4354-830E-992953B9A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ECDE-EBD2-4D41-90D9-17CBD7F86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1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A07314-0DEE-48DF-86BF-ACFE3356F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510357-F180-4811-BD25-7964928A8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936BFB6-5733-4B67-9EF4-A5DBD3B34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32CA5E3-BE78-4573-819D-4A019F2CA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C319-2163-472C-8A81-95BA079BEA12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3CFABC9-D25D-457C-8734-DC9C7FC48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C4B8ABC-17A4-411C-960D-EC62477AC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ECDE-EBD2-4D41-90D9-17CBD7F86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9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5F1C78-C486-4796-9F41-5DEFCE5C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DB2BE57-2B21-4119-A891-FFCD2F2F7A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4BDAC55-F11E-49E9-AE65-A0CA11FE3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49278C9-00BD-4EA7-83BD-78A8BA25B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C319-2163-472C-8A81-95BA079BEA12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F991BB9-8737-444C-916C-BA41D3933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0B57761-9E85-47CD-93B7-130AF8D38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ECDE-EBD2-4D41-90D9-17CBD7F86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3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1FA42E8-396A-48FB-A9FA-887425AEA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9AD3434-4ABF-4FD6-B5A7-C5479B4BE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EE165C-A219-45A2-B88B-5C71076BEE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2C319-2163-472C-8A81-95BA079BEA12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648BBA-4716-4A1B-9AA0-D33A21BDB6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AD3D8D-B7CA-4A8C-8B36-6DF5BF98E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8ECDE-EBD2-4D41-90D9-17CBD7F86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4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84468" y="6577013"/>
            <a:ext cx="1056217" cy="196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675" b="1" dirty="0">
                <a:solidFill>
                  <a:srgbClr val="005850"/>
                </a:solidFill>
              </a:rPr>
              <a:t>9.27.14</a:t>
            </a:r>
          </a:p>
        </p:txBody>
      </p:sp>
      <p:pic>
        <p:nvPicPr>
          <p:cNvPr id="1027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6076"/>
            <a:ext cx="12192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63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FB74E72-BBFC-46DD-B0D2-9D190B26DE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CE1C6CD2-43AA-4AA3-AEA8-2948909DFFB1}" type="slidenum">
              <a:rPr lang="en-US" altLang="en-US" smtClean="0"/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9211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emf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E8D89F-5513-4422-A7EE-A523BA2A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544" y="707348"/>
            <a:ext cx="10515600" cy="979554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3C9770"/>
                </a:solidFill>
                <a:latin typeface="Rockwell" panose="02060603020205020403" pitchFamily="18" charset="0"/>
              </a:rPr>
              <a:t/>
            </a:r>
            <a:br>
              <a:rPr lang="en-US" b="1" dirty="0">
                <a:solidFill>
                  <a:srgbClr val="3C9770"/>
                </a:solidFill>
                <a:latin typeface="Rockwell" panose="02060603020205020403" pitchFamily="18" charset="0"/>
              </a:rPr>
            </a:br>
            <a:r>
              <a:rPr lang="en-US" sz="4800" b="1" dirty="0">
                <a:solidFill>
                  <a:srgbClr val="3C9770"/>
                </a:solidFill>
                <a:latin typeface="Rockwell" panose="02060603020205020403" pitchFamily="18" charset="0"/>
              </a:rPr>
              <a:t>Council of Lutheran Women</a:t>
            </a:r>
            <a:r>
              <a:rPr lang="en-US" b="1" dirty="0">
                <a:solidFill>
                  <a:srgbClr val="3C9770"/>
                </a:solidFill>
                <a:latin typeface="Rockwell" panose="02060603020205020403" pitchFamily="18" charset="0"/>
              </a:rPr>
              <a:t/>
            </a:r>
            <a:br>
              <a:rPr lang="en-US" b="1" dirty="0">
                <a:solidFill>
                  <a:srgbClr val="3C9770"/>
                </a:solidFill>
                <a:latin typeface="Rockwell" panose="02060603020205020403" pitchFamily="18" charset="0"/>
              </a:rPr>
            </a:br>
            <a:r>
              <a:rPr lang="en-US" b="1" dirty="0">
                <a:latin typeface="Rockwell" panose="02060603020205020403" pitchFamily="18" charset="0"/>
              </a:rPr>
              <a:t/>
            </a:r>
            <a:br>
              <a:rPr lang="en-US" b="1" dirty="0">
                <a:latin typeface="Rockwell" panose="02060603020205020403" pitchFamily="18" charset="0"/>
              </a:rPr>
            </a:br>
            <a:endParaRPr lang="en-US" dirty="0">
              <a:solidFill>
                <a:srgbClr val="3C977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830039E-3830-4A14-A9C1-30136D726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95613"/>
            <a:ext cx="10515600" cy="193359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3200" b="1" dirty="0">
              <a:latin typeface="Rockwell" panose="02060603020205020403" pitchFamily="18" charset="0"/>
            </a:endParaRPr>
          </a:p>
          <a:p>
            <a:pPr marL="0" indent="0" algn="ctr">
              <a:buNone/>
            </a:pPr>
            <a:r>
              <a:rPr lang="en-US" sz="3200" b="1" dirty="0">
                <a:latin typeface="Rockwell" panose="020606030202050204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Burton Manor</a:t>
            </a:r>
          </a:p>
          <a:p>
            <a:pPr marL="0" indent="0" algn="ctr">
              <a:buNone/>
            </a:pPr>
            <a:r>
              <a:rPr lang="en-US" sz="3200" b="1" dirty="0">
                <a:latin typeface="Rockwell" panose="020606030202050204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Livonia, Michigan</a:t>
            </a:r>
          </a:p>
          <a:p>
            <a:pPr marL="0" indent="0" algn="ctr">
              <a:buNone/>
            </a:pPr>
            <a:r>
              <a:rPr lang="en-US" sz="3200" b="1" dirty="0">
                <a:latin typeface="Rockwell" panose="020606030202050204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March </a:t>
            </a:r>
            <a:r>
              <a:rPr lang="en-US" sz="3200" b="1" dirty="0" smtClean="0">
                <a:latin typeface="Rockwell" panose="020606030202050204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17, 2020</a:t>
            </a:r>
            <a:endParaRPr lang="en-US" sz="3200" b="1" dirty="0">
              <a:latin typeface="Rockwell" panose="020606030202050204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BA204EF-B99B-459A-887C-26E31CE63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7784" y="3546139"/>
            <a:ext cx="1306016" cy="23490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A430C3-8490-4621-ADD9-36A2F9971E44}"/>
              </a:ext>
            </a:extLst>
          </p:cNvPr>
          <p:cNvSpPr txBox="1"/>
          <p:nvPr/>
        </p:nvSpPr>
        <p:spPr>
          <a:xfrm>
            <a:off x="752856" y="1686902"/>
            <a:ext cx="10686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Rockwell" panose="020606030202050204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Welcome to the Annual</a:t>
            </a:r>
          </a:p>
          <a:p>
            <a:pPr algn="ctr"/>
            <a:r>
              <a:rPr lang="en-US" sz="4000" b="1" dirty="0" smtClean="0">
                <a:latin typeface="Rockwell" panose="020606030202050204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Council of Lutheran Women Luncheon</a:t>
            </a:r>
            <a:r>
              <a:rPr lang="en-US" sz="4000" b="1" dirty="0">
                <a:latin typeface="Rockwell" panose="020606030202050204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!</a:t>
            </a:r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690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C8DF6A-2070-40B9-83CF-83C9E330C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340" y="11312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Women of the Year  March </a:t>
            </a:r>
            <a:r>
              <a:rPr lang="en-US" sz="32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19, 2019</a:t>
            </a:r>
            <a:endParaRPr lang="en-US" sz="32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0894D5A9-39E6-4525-94FE-6F7D7DF942B3}"/>
              </a:ext>
            </a:extLst>
          </p:cNvPr>
          <p:cNvSpPr txBox="1">
            <a:spLocks/>
          </p:cNvSpPr>
          <p:nvPr/>
        </p:nvSpPr>
        <p:spPr>
          <a:xfrm>
            <a:off x="912340" y="472544"/>
            <a:ext cx="10105571" cy="1321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3C9770"/>
                </a:solidFill>
                <a:latin typeface="Rockwell" panose="02060603020205020403" pitchFamily="18" charset="0"/>
              </a:rPr>
              <a:t>Council of Lutheran Women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F24D9BB-B205-4819-A2C7-EDA182A83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960" y="455933"/>
            <a:ext cx="877900" cy="1579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F2CA1D3-9A48-4A33-B8F8-B9259A6C6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334" y="2196446"/>
            <a:ext cx="8701612" cy="413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29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051B595-0BCA-47EC-96F9-2BDD17C76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572" y="4942956"/>
            <a:ext cx="877900" cy="1579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32EE505-D579-4C81-AC8B-13D4EC692CEA}"/>
              </a:ext>
            </a:extLst>
          </p:cNvPr>
          <p:cNvSpPr txBox="1"/>
          <p:nvPr/>
        </p:nvSpPr>
        <p:spPr>
          <a:xfrm>
            <a:off x="1950759" y="2303594"/>
            <a:ext cx="3334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Permanent Marker" panose="02000000000000000000" pitchFamily="2" charset="0"/>
                <a:ea typeface="Permanent Marker" panose="02000000000000000000" pitchFamily="2" charset="0"/>
              </a:rPr>
              <a:t>CLW </a:t>
            </a:r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President Lucie Witte </a:t>
            </a:r>
            <a:r>
              <a:rPr lang="en-US" b="1" dirty="0">
                <a:latin typeface="Permanent Marker" panose="02000000000000000000" pitchFamily="2" charset="0"/>
                <a:ea typeface="Permanent Marker" panose="02000000000000000000" pitchFamily="2" charset="0"/>
              </a:rPr>
              <a:t>and </a:t>
            </a:r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Doris August introducing each Woman of the Year</a:t>
            </a:r>
            <a:endParaRPr lang="en-US" b="1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9D06455-7321-4224-821F-2C376DCC6DE9}"/>
              </a:ext>
            </a:extLst>
          </p:cNvPr>
          <p:cNvSpPr txBox="1"/>
          <p:nvPr/>
        </p:nvSpPr>
        <p:spPr>
          <a:xfrm>
            <a:off x="7082926" y="5620486"/>
            <a:ext cx="2793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Mistress </a:t>
            </a:r>
            <a:r>
              <a:rPr lang="en-US" b="1" dirty="0">
                <a:latin typeface="Permanent Marker" panose="02000000000000000000" pitchFamily="2" charset="0"/>
                <a:ea typeface="Permanent Marker" panose="02000000000000000000" pitchFamily="2" charset="0"/>
              </a:rPr>
              <a:t>of Ceremonies </a:t>
            </a:r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Sandy Hardies</a:t>
            </a:r>
            <a:endParaRPr lang="en-US" b="1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26D1A32-DB22-45CB-AA33-13A915F605C7}"/>
              </a:ext>
            </a:extLst>
          </p:cNvPr>
          <p:cNvSpPr txBox="1"/>
          <p:nvPr/>
        </p:nvSpPr>
        <p:spPr>
          <a:xfrm>
            <a:off x="1551709" y="872836"/>
            <a:ext cx="949960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C9770"/>
                </a:solidFill>
                <a:latin typeface="Rockwell" panose="02060603020205020403" pitchFamily="18" charset="0"/>
              </a:rPr>
              <a:t>Council of Lutheran Women</a:t>
            </a:r>
          </a:p>
          <a:p>
            <a:pPr algn="ctr"/>
            <a:r>
              <a:rPr lang="en-US" sz="3200" b="1" dirty="0" smtClean="0">
                <a:latin typeface="Rockwell" panose="02060603020205020403" pitchFamily="18" charset="0"/>
              </a:rPr>
              <a:t>Council of Lutheran Women </a:t>
            </a:r>
            <a:r>
              <a:rPr lang="en-US" sz="3200" b="1" dirty="0">
                <a:latin typeface="Rockwell" panose="02060603020205020403" pitchFamily="18" charset="0"/>
              </a:rPr>
              <a:t>Luncheon </a:t>
            </a:r>
            <a:r>
              <a:rPr lang="en-US" sz="3200" b="1" dirty="0" smtClean="0">
                <a:latin typeface="Rockwell" panose="02060603020205020403" pitchFamily="18" charset="0"/>
              </a:rPr>
              <a:t>2019</a:t>
            </a:r>
            <a:endParaRPr lang="en-US" sz="3200" b="1" dirty="0">
              <a:latin typeface="Rockwell" panose="020606030202050204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F1E4EF1-6544-4697-9E3A-341266E777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59" y="3503923"/>
            <a:ext cx="3334020" cy="30398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2DA8B4A-5768-4BCD-8966-11244703D4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823" y="2303594"/>
            <a:ext cx="2372588" cy="330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13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5EA520B-DC4B-46A3-A3A6-080A236AAA66}"/>
              </a:ext>
            </a:extLst>
          </p:cNvPr>
          <p:cNvSpPr txBox="1"/>
          <p:nvPr/>
        </p:nvSpPr>
        <p:spPr>
          <a:xfrm>
            <a:off x="1551709" y="872836"/>
            <a:ext cx="949960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C9770"/>
                </a:solidFill>
                <a:latin typeface="Rockwell" panose="02060603020205020403" pitchFamily="18" charset="0"/>
              </a:rPr>
              <a:t>Council of Lutheran Women</a:t>
            </a:r>
          </a:p>
          <a:p>
            <a:pPr algn="ctr"/>
            <a:r>
              <a:rPr lang="en-US" sz="3200" b="1" dirty="0" smtClean="0">
                <a:latin typeface="Rockwell" panose="02060603020205020403" pitchFamily="18" charset="0"/>
              </a:rPr>
              <a:t>Council of Lutheran Women Luncheon 2019</a:t>
            </a:r>
            <a:endParaRPr lang="en-US" sz="3200" b="1" dirty="0">
              <a:latin typeface="Rockwell" panose="020606030202050204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6600F10-64A8-4914-943B-3FECF83EF6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534" y="2470960"/>
            <a:ext cx="1850016" cy="2988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4F1F9AD-8874-44BA-A423-0849904B3D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722" y="2470960"/>
            <a:ext cx="1961612" cy="30431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410D9E7-0EDB-48BF-805E-9E6F308CDB96}"/>
              </a:ext>
            </a:extLst>
          </p:cNvPr>
          <p:cNvSpPr txBox="1"/>
          <p:nvPr/>
        </p:nvSpPr>
        <p:spPr>
          <a:xfrm>
            <a:off x="8735111" y="2710553"/>
            <a:ext cx="2764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Permanent Marker" panose="02000000000000000000" pitchFamily="2" charset="0"/>
                <a:ea typeface="Permanent Marker" panose="02000000000000000000" pitchFamily="2" charset="0"/>
                <a:cs typeface="Arial" panose="020B0604020202020204" pitchFamily="34" charset="0"/>
              </a:rPr>
              <a:t>CLW Pastoral Advisor Pastor Dan Howard delivers the invocation.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7522" y="3992528"/>
            <a:ext cx="22365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  <a:cs typeface="Arial" panose="020B0604020202020204" pitchFamily="34" charset="0"/>
              </a:rPr>
              <a:t>Rev. David </a:t>
            </a:r>
            <a:r>
              <a:rPr lang="en-US" b="1" dirty="0" err="1" smtClean="0">
                <a:latin typeface="Permanent Marker" panose="02000000000000000000" pitchFamily="2" charset="0"/>
                <a:ea typeface="Permanent Marker" panose="02000000000000000000" pitchFamily="2" charset="0"/>
                <a:cs typeface="Arial" panose="020B0604020202020204" pitchFamily="34" charset="0"/>
              </a:rPr>
              <a:t>Stechholz</a:t>
            </a:r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  <a:cs typeface="Arial" panose="020B0604020202020204" pitchFamily="34" charset="0"/>
              </a:rPr>
              <a:t> delivers the Salute to the Women of the Year 2019. </a:t>
            </a:r>
            <a:endParaRPr lang="en-US" b="1" dirty="0">
              <a:latin typeface="Permanent Marker" panose="02000000000000000000" pitchFamily="2" charset="0"/>
              <a:ea typeface="Permanent Marker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566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61BE44-C57C-4818-88A8-170FBA84E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3C9770"/>
                </a:solidFill>
                <a:latin typeface="Rockwell" panose="02060603020205020403" pitchFamily="18" charset="0"/>
              </a:rPr>
              <a:t>Council of Lutheran Women</a:t>
            </a:r>
            <a:br>
              <a:rPr lang="en-US" b="1" dirty="0">
                <a:solidFill>
                  <a:srgbClr val="3C9770"/>
                </a:solidFill>
                <a:latin typeface="Rockwell" panose="02060603020205020403" pitchFamily="18" charset="0"/>
              </a:rPr>
            </a:br>
            <a:r>
              <a:rPr lang="en-US" sz="3200" b="1" dirty="0" smtClean="0">
                <a:latin typeface="Rockwell" panose="02060603020205020403" pitchFamily="18" charset="0"/>
              </a:rPr>
              <a:t>Council of Lutheran Women Luncheon 2019</a:t>
            </a:r>
            <a:endParaRPr lang="en-US" sz="3200" b="1" dirty="0">
              <a:latin typeface="Rockwell" panose="020606030202050204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F472227-CA7A-4404-9CC6-A392E6E9E6BC}"/>
              </a:ext>
            </a:extLst>
          </p:cNvPr>
          <p:cNvSpPr txBox="1"/>
          <p:nvPr/>
        </p:nvSpPr>
        <p:spPr>
          <a:xfrm>
            <a:off x="7389663" y="2409215"/>
            <a:ext cx="36774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  <a:cs typeface="Arial" panose="020B0604020202020204" pitchFamily="34" charset="0"/>
              </a:rPr>
              <a:t>Council of Lutheran Women Luncheon </a:t>
            </a:r>
            <a:r>
              <a:rPr lang="en-US" b="1" dirty="0">
                <a:latin typeface="Permanent Marker" panose="02000000000000000000" pitchFamily="2" charset="0"/>
                <a:ea typeface="Permanent Marker" panose="02000000000000000000" pitchFamily="2" charset="0"/>
                <a:cs typeface="Arial" panose="020B0604020202020204" pitchFamily="34" charset="0"/>
              </a:rPr>
              <a:t>Hostesses who volunteered to assist </a:t>
            </a:r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  <a:cs typeface="Arial" panose="020B0604020202020204" pitchFamily="34" charset="0"/>
              </a:rPr>
              <a:t>attendees (l to r): Sheri </a:t>
            </a:r>
            <a:r>
              <a:rPr lang="en-US" b="1" dirty="0" err="1" smtClean="0">
                <a:latin typeface="Permanent Marker" panose="02000000000000000000" pitchFamily="2" charset="0"/>
                <a:ea typeface="Permanent Marker" panose="02000000000000000000" pitchFamily="2" charset="0"/>
                <a:cs typeface="Arial" panose="020B0604020202020204" pitchFamily="34" charset="0"/>
              </a:rPr>
              <a:t>Comeford</a:t>
            </a:r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latin typeface="Permanent Marker" panose="02000000000000000000" pitchFamily="2" charset="0"/>
                <a:ea typeface="Permanent Marker" panose="02000000000000000000" pitchFamily="2" charset="0"/>
                <a:cs typeface="Arial" panose="020B0604020202020204" pitchFamily="34" charset="0"/>
              </a:rPr>
              <a:t>Sharlon</a:t>
            </a:r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  <a:cs typeface="Arial" panose="020B0604020202020204" pitchFamily="34" charset="0"/>
              </a:rPr>
              <a:t> Franke, Claudia Crawford, Annie Edwards, Carol Wilkins, Karen </a:t>
            </a:r>
            <a:r>
              <a:rPr lang="en-US" b="1" dirty="0" err="1" smtClean="0">
                <a:latin typeface="Permanent Marker" panose="02000000000000000000" pitchFamily="2" charset="0"/>
                <a:ea typeface="Permanent Marker" panose="02000000000000000000" pitchFamily="2" charset="0"/>
                <a:cs typeface="Arial" panose="020B0604020202020204" pitchFamily="34" charset="0"/>
              </a:rPr>
              <a:t>Linzing</a:t>
            </a:r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  <a:cs typeface="Arial" panose="020B0604020202020204" pitchFamily="34" charset="0"/>
              </a:rPr>
              <a:t>, Judy Shepard, Elma Dixon, Shelly Manor, and Ann Brooks.</a:t>
            </a:r>
            <a:endParaRPr lang="en-US" b="1" dirty="0">
              <a:latin typeface="Permanent Marker" panose="02000000000000000000" pitchFamily="2" charset="0"/>
              <a:ea typeface="Permanent Marker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7043D30-AB0C-4E6D-A24E-2032927178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54" y="1690688"/>
            <a:ext cx="5632147" cy="374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99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E169EF-539C-498F-B76A-446C09FFB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3C9770"/>
                </a:solidFill>
                <a:latin typeface="Rockwell" panose="02060603020205020403" pitchFamily="18" charset="0"/>
              </a:rPr>
              <a:t>Council of Lutheran Women</a:t>
            </a:r>
            <a:br>
              <a:rPr lang="en-US" b="1" dirty="0">
                <a:solidFill>
                  <a:srgbClr val="3C9770"/>
                </a:solidFill>
                <a:latin typeface="Rockwell" panose="02060603020205020403" pitchFamily="18" charset="0"/>
              </a:rPr>
            </a:br>
            <a:r>
              <a:rPr lang="en-US" sz="3200" b="1" dirty="0">
                <a:latin typeface="Rockwell" panose="02060603020205020403" pitchFamily="18" charset="0"/>
              </a:rPr>
              <a:t>C</a:t>
            </a:r>
            <a:r>
              <a:rPr lang="en-US" sz="3200" b="1" dirty="0" smtClean="0">
                <a:latin typeface="Rockwell" panose="02060603020205020403" pitchFamily="18" charset="0"/>
              </a:rPr>
              <a:t>ouncil of Lutheran </a:t>
            </a:r>
            <a:r>
              <a:rPr lang="en-US" sz="3200" b="1" dirty="0">
                <a:latin typeface="Rockwell" panose="02060603020205020403" pitchFamily="18" charset="0"/>
              </a:rPr>
              <a:t>W</a:t>
            </a:r>
            <a:r>
              <a:rPr lang="en-US" sz="3200" b="1" dirty="0" smtClean="0">
                <a:latin typeface="Rockwell" panose="02060603020205020403" pitchFamily="18" charset="0"/>
              </a:rPr>
              <a:t>omen Luncheon </a:t>
            </a:r>
            <a:r>
              <a:rPr lang="en-US" sz="3200" b="1" dirty="0">
                <a:latin typeface="Rockwell" panose="02060603020205020403" pitchFamily="18" charset="0"/>
              </a:rPr>
              <a:t>– Ministry Focus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8EE8E0E-060B-4193-AC17-3C15ACE74C88}"/>
              </a:ext>
            </a:extLst>
          </p:cNvPr>
          <p:cNvSpPr txBox="1"/>
          <p:nvPr/>
        </p:nvSpPr>
        <p:spPr>
          <a:xfrm>
            <a:off x="736343" y="1918586"/>
            <a:ext cx="4523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  <a:cs typeface="Microsoft Sans Serif" panose="020B0604020202020204" pitchFamily="34" charset="0"/>
              </a:rPr>
              <a:t>Food Bank volunteer Ivy Thompson displays information about local food bank operations.</a:t>
            </a:r>
            <a:endParaRPr lang="en-US" b="1" dirty="0">
              <a:latin typeface="Permanent Marker" panose="02000000000000000000" pitchFamily="2" charset="0"/>
              <a:ea typeface="Permanent Marker" panose="02000000000000000000" pitchFamily="2" charset="0"/>
              <a:cs typeface="Microsoft Sans Serif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686C3CF-5A4B-42F5-B760-95DDE07E2EF9}"/>
              </a:ext>
            </a:extLst>
          </p:cNvPr>
          <p:cNvSpPr txBox="1"/>
          <p:nvPr/>
        </p:nvSpPr>
        <p:spPr>
          <a:xfrm>
            <a:off x="5647759" y="1959679"/>
            <a:ext cx="4399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Permanent Marker" panose="02000000000000000000" pitchFamily="2" charset="0"/>
                <a:ea typeface="Permanent Marker" panose="02000000000000000000" pitchFamily="2" charset="0"/>
                <a:cs typeface="Microsoft Sans Serif" panose="020B0604020202020204" pitchFamily="34" charset="0"/>
              </a:rPr>
              <a:t>Students and volunteers from </a:t>
            </a:r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  <a:cs typeface="Microsoft Sans Serif" panose="020B0604020202020204" pitchFamily="34" charset="0"/>
              </a:rPr>
              <a:t>Guardian Lutheran </a:t>
            </a:r>
            <a:r>
              <a:rPr lang="en-US" b="1" dirty="0">
                <a:latin typeface="Permanent Marker" panose="02000000000000000000" pitchFamily="2" charset="0"/>
                <a:ea typeface="Permanent Marker" panose="02000000000000000000" pitchFamily="2" charset="0"/>
                <a:cs typeface="Microsoft Sans Serif" panose="020B0604020202020204" pitchFamily="34" charset="0"/>
              </a:rPr>
              <a:t>School in </a:t>
            </a:r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  <a:cs typeface="Microsoft Sans Serif" panose="020B0604020202020204" pitchFamily="34" charset="0"/>
              </a:rPr>
              <a:t>Dearborn help </a:t>
            </a:r>
            <a:r>
              <a:rPr lang="en-US" b="1" dirty="0">
                <a:latin typeface="Permanent Marker" panose="02000000000000000000" pitchFamily="2" charset="0"/>
                <a:ea typeface="Permanent Marker" panose="02000000000000000000" pitchFamily="2" charset="0"/>
                <a:cs typeface="Microsoft Sans Serif" panose="020B0604020202020204" pitchFamily="34" charset="0"/>
              </a:rPr>
              <a:t>gather and </a:t>
            </a:r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  <a:cs typeface="Microsoft Sans Serif" panose="020B0604020202020204" pitchFamily="34" charset="0"/>
              </a:rPr>
              <a:t>sort </a:t>
            </a:r>
            <a:r>
              <a:rPr lang="en-US" b="1" dirty="0">
                <a:latin typeface="Permanent Marker" panose="02000000000000000000" pitchFamily="2" charset="0"/>
                <a:ea typeface="Permanent Marker" panose="02000000000000000000" pitchFamily="2" charset="0"/>
                <a:cs typeface="Microsoft Sans Serif" panose="020B0604020202020204" pitchFamily="34" charset="0"/>
              </a:rPr>
              <a:t>donations received for those in need.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7BAED3-2D19-4F2E-80EE-5815D81A20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69815"/>
            <a:ext cx="4034475" cy="2682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9AB90A0-D7B1-4D44-B2D0-3FFB22CCD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26" y="3357669"/>
            <a:ext cx="3716448" cy="278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88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B124DC-05B7-40E5-9130-0DC7A2A6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3C9770"/>
                </a:solidFill>
                <a:latin typeface="Rockwell" panose="02060603020205020403" pitchFamily="18" charset="0"/>
              </a:rPr>
              <a:t>Council of Lutheran Women</a:t>
            </a:r>
            <a:br>
              <a:rPr lang="en-US" b="1" dirty="0">
                <a:solidFill>
                  <a:srgbClr val="3C9770"/>
                </a:solidFill>
                <a:latin typeface="Rockwell" panose="02060603020205020403" pitchFamily="18" charset="0"/>
              </a:rPr>
            </a:br>
            <a:r>
              <a:rPr lang="en-US" sz="3200" b="1" dirty="0" smtClean="0">
                <a:latin typeface="Rockwell" panose="02060603020205020403" pitchFamily="18" charset="0"/>
              </a:rPr>
              <a:t> Council of Lutheran Women Luncheon </a:t>
            </a:r>
            <a:r>
              <a:rPr lang="en-US" sz="3200" b="1" dirty="0">
                <a:latin typeface="Rockwell" panose="02060603020205020403" pitchFamily="18" charset="0"/>
              </a:rPr>
              <a:t>– Ministry Focus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D94AB32-D3BA-4121-88EF-E33365A7FA5B}"/>
              </a:ext>
            </a:extLst>
          </p:cNvPr>
          <p:cNvSpPr txBox="1"/>
          <p:nvPr/>
        </p:nvSpPr>
        <p:spPr>
          <a:xfrm>
            <a:off x="1020313" y="1917117"/>
            <a:ext cx="4166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Permanent Marker" panose="02000000000000000000" pitchFamily="2" charset="0"/>
                <a:ea typeface="Permanent Marker" panose="02000000000000000000" pitchFamily="2" charset="0"/>
                <a:cs typeface="Arial" panose="020B0604020202020204" pitchFamily="34" charset="0"/>
              </a:rPr>
              <a:t>Lutheran </a:t>
            </a:r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  <a:cs typeface="Arial" panose="020B0604020202020204" pitchFamily="34" charset="0"/>
              </a:rPr>
              <a:t>Bookstore – Julie Friend and Martha </a:t>
            </a:r>
            <a:r>
              <a:rPr lang="en-US" b="1" dirty="0" err="1" smtClean="0">
                <a:latin typeface="Permanent Marker" panose="02000000000000000000" pitchFamily="2" charset="0"/>
                <a:ea typeface="Permanent Marker" panose="02000000000000000000" pitchFamily="2" charset="0"/>
                <a:cs typeface="Arial" panose="020B0604020202020204" pitchFamily="34" charset="0"/>
              </a:rPr>
              <a:t>Smythe</a:t>
            </a:r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  <a:cs typeface="Arial" panose="020B0604020202020204" pitchFamily="34" charset="0"/>
              </a:rPr>
              <a:t> </a:t>
            </a:r>
            <a:endParaRPr lang="en-US" b="1" dirty="0">
              <a:latin typeface="Permanent Marker" panose="02000000000000000000" pitchFamily="2" charset="0"/>
              <a:ea typeface="Permanent Marker" panose="02000000000000000000" pitchFamily="2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830FAC5-793C-4CAD-AD1B-199FBF5EDE2E}"/>
              </a:ext>
            </a:extLst>
          </p:cNvPr>
          <p:cNvSpPr txBox="1"/>
          <p:nvPr/>
        </p:nvSpPr>
        <p:spPr>
          <a:xfrm>
            <a:off x="6484251" y="1822849"/>
            <a:ext cx="4451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Permanent Marker" panose="02000000000000000000" pitchFamily="2" charset="0"/>
                <a:ea typeface="Permanent Marker" panose="02000000000000000000" pitchFamily="2" charset="0"/>
                <a:cs typeface="Arial" panose="020B0604020202020204" pitchFamily="34" charset="0"/>
              </a:rPr>
              <a:t>Lutheran Women’s Missionary League Michigan </a:t>
            </a:r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  <a:cs typeface="Arial" panose="020B0604020202020204" pitchFamily="34" charset="0"/>
              </a:rPr>
              <a:t>District – Marsha Marshall</a:t>
            </a:r>
            <a:endParaRPr lang="en-US" b="1" dirty="0">
              <a:latin typeface="Permanent Marker" panose="02000000000000000000" pitchFamily="2" charset="0"/>
              <a:ea typeface="Permanent Marker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2C2D4C1-79A1-4560-9D50-1F55F55809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2353">
            <a:off x="1144382" y="2712507"/>
            <a:ext cx="3996615" cy="26577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22F8CEA-7818-4611-95AB-A59372C052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5140">
            <a:off x="6080502" y="2885994"/>
            <a:ext cx="4480972" cy="297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47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09888D-14DE-467B-84C0-800215E28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3C9770"/>
                </a:solidFill>
                <a:latin typeface="Rockwell" panose="02060603020205020403" pitchFamily="18" charset="0"/>
              </a:rPr>
              <a:t>Council of Lutheran Women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200" b="1" dirty="0" smtClean="0">
                <a:latin typeface="Rockwell" panose="020606030202050204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Council of Lutheran Women Luncheon </a:t>
            </a:r>
            <a:r>
              <a:rPr lang="en-US" sz="3200" b="1" dirty="0">
                <a:latin typeface="Rockwell" panose="020606030202050204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– Ministry Focus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63409F0-E36E-4447-A9E5-826C5828173B}"/>
              </a:ext>
            </a:extLst>
          </p:cNvPr>
          <p:cNvSpPr txBox="1"/>
          <p:nvPr/>
        </p:nvSpPr>
        <p:spPr>
          <a:xfrm>
            <a:off x="994126" y="2096291"/>
            <a:ext cx="4271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Permanent Marker" panose="02000000000000000000" pitchFamily="2" charset="0"/>
                <a:ea typeface="Permanent Marker" panose="02000000000000000000" pitchFamily="2" charset="0"/>
                <a:cs typeface="Arial" panose="020B0604020202020204" pitchFamily="34" charset="0"/>
              </a:rPr>
              <a:t>The Lutheran Luncheon Club of Metro </a:t>
            </a:r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  <a:cs typeface="Arial" panose="020B0604020202020204" pitchFamily="34" charset="0"/>
              </a:rPr>
              <a:t>Detroit – Randy Goddard</a:t>
            </a:r>
            <a:endParaRPr lang="en-US" b="1" dirty="0">
              <a:latin typeface="Permanent Marker" panose="02000000000000000000" pitchFamily="2" charset="0"/>
              <a:ea typeface="Permanent Marker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C8E8627-37B6-4DB0-BC2A-E12033FC1739}"/>
              </a:ext>
            </a:extLst>
          </p:cNvPr>
          <p:cNvSpPr txBox="1"/>
          <p:nvPr/>
        </p:nvSpPr>
        <p:spPr>
          <a:xfrm>
            <a:off x="6652792" y="1947112"/>
            <a:ext cx="4244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Permanent Marker" panose="02000000000000000000" pitchFamily="2" charset="0"/>
                <a:ea typeface="Permanent Marker" panose="02000000000000000000" pitchFamily="2" charset="0"/>
                <a:cs typeface="Arial" panose="020B0604020202020204" pitchFamily="34" charset="0"/>
              </a:rPr>
              <a:t>Lutheran Special Education </a:t>
            </a:r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  <a:cs typeface="Arial" panose="020B0604020202020204" pitchFamily="34" charset="0"/>
              </a:rPr>
              <a:t>Ministries – Grace </a:t>
            </a:r>
            <a:r>
              <a:rPr lang="en-US" b="1" dirty="0" err="1" smtClean="0">
                <a:latin typeface="Permanent Marker" panose="02000000000000000000" pitchFamily="2" charset="0"/>
                <a:ea typeface="Permanent Marker" panose="02000000000000000000" pitchFamily="2" charset="0"/>
                <a:cs typeface="Arial" panose="020B0604020202020204" pitchFamily="34" charset="0"/>
              </a:rPr>
              <a:t>Lorano</a:t>
            </a:r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  <a:cs typeface="Arial" panose="020B0604020202020204" pitchFamily="34" charset="0"/>
              </a:rPr>
              <a:t>, Caitlin McCallum and Marty Moro</a:t>
            </a:r>
            <a:endParaRPr lang="en-US" b="1" dirty="0">
              <a:latin typeface="Permanent Marker" panose="02000000000000000000" pitchFamily="2" charset="0"/>
              <a:ea typeface="Permanent Marker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EEAC7FC-7B36-41C6-BABE-65E453AEE0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839">
            <a:off x="6095999" y="3041641"/>
            <a:ext cx="4532640" cy="30142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FBA790-FCF4-4305-B181-8644AFF9F3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9361">
            <a:off x="1748552" y="2895807"/>
            <a:ext cx="2292211" cy="344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70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AF06FE-584F-41FB-9D08-BC757DA53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3C9770"/>
                </a:solidFill>
                <a:latin typeface="Rockwell" panose="02060603020205020403" pitchFamily="18" charset="0"/>
              </a:rPr>
              <a:t>Council of Lutheran Women</a:t>
            </a:r>
            <a:br>
              <a:rPr lang="en-US" b="1" dirty="0">
                <a:solidFill>
                  <a:srgbClr val="3C9770"/>
                </a:solidFill>
                <a:latin typeface="Rockwell" panose="02060603020205020403" pitchFamily="18" charset="0"/>
              </a:rPr>
            </a:br>
            <a:r>
              <a:rPr lang="en-US" sz="3200" b="1" dirty="0" smtClean="0">
                <a:latin typeface="Rockwell" panose="02060603020205020403" pitchFamily="18" charset="0"/>
              </a:rPr>
              <a:t>Council of Lutheran Women </a:t>
            </a:r>
            <a:r>
              <a:rPr lang="en-US" sz="3200" b="1" dirty="0">
                <a:latin typeface="Rockwell" panose="02060603020205020403" pitchFamily="18" charset="0"/>
              </a:rPr>
              <a:t>Luncheon – Ministry Focus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7E0B55-BDDF-42FF-9EAD-E29820B6502F}"/>
              </a:ext>
            </a:extLst>
          </p:cNvPr>
          <p:cNvSpPr txBox="1"/>
          <p:nvPr/>
        </p:nvSpPr>
        <p:spPr>
          <a:xfrm>
            <a:off x="479981" y="1997317"/>
            <a:ext cx="3630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Permanent Marker" panose="02000000000000000000" pitchFamily="2" charset="0"/>
                <a:ea typeface="Permanent Marker" panose="02000000000000000000" pitchFamily="2" charset="0"/>
                <a:cs typeface="Arial" panose="020B0604020202020204" pitchFamily="34" charset="0"/>
              </a:rPr>
              <a:t>POBLO </a:t>
            </a:r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  <a:cs typeface="Arial" panose="020B0604020202020204" pitchFamily="34" charset="0"/>
              </a:rPr>
              <a:t>International – Cynthia Khan</a:t>
            </a:r>
            <a:endParaRPr lang="en-US" b="1" dirty="0">
              <a:latin typeface="Permanent Marker" panose="02000000000000000000" pitchFamily="2" charset="0"/>
              <a:ea typeface="Permanent Marker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182F7F2-E81F-4F51-8E28-05EAA7660764}"/>
              </a:ext>
            </a:extLst>
          </p:cNvPr>
          <p:cNvSpPr txBox="1"/>
          <p:nvPr/>
        </p:nvSpPr>
        <p:spPr>
          <a:xfrm>
            <a:off x="6348826" y="1997317"/>
            <a:ext cx="5843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Permanent Marker" panose="02000000000000000000" pitchFamily="2" charset="0"/>
                <a:ea typeface="Permanent Marker" panose="02000000000000000000" pitchFamily="2" charset="0"/>
                <a:cs typeface="Arial" panose="020B0604020202020204" pitchFamily="34" charset="0"/>
              </a:rPr>
              <a:t>Gifts for All God’s </a:t>
            </a:r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  <a:cs typeface="Arial" panose="020B0604020202020204" pitchFamily="34" charset="0"/>
              </a:rPr>
              <a:t>Children – Pat Sanders </a:t>
            </a:r>
            <a:endParaRPr lang="en-US" b="1" dirty="0">
              <a:latin typeface="Permanent Marker" panose="02000000000000000000" pitchFamily="2" charset="0"/>
              <a:ea typeface="Permanent Marker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D752CC1-EDFD-4847-9ED2-7EE78268B0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9429">
            <a:off x="540808" y="2977864"/>
            <a:ext cx="4015670" cy="26704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15AFCED-0492-453F-94E8-CAE29119D8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489">
            <a:off x="5861664" y="2921312"/>
            <a:ext cx="4427240" cy="294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73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C7B238-C548-4119-BA68-DDD11196D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3C9770"/>
                </a:solidFill>
                <a:latin typeface="Rockwell" panose="02060603020205020403" pitchFamily="18" charset="0"/>
              </a:rPr>
              <a:t>Council of Lutheran Women</a:t>
            </a:r>
            <a:br>
              <a:rPr lang="en-US" b="1" dirty="0">
                <a:solidFill>
                  <a:srgbClr val="3C9770"/>
                </a:solidFill>
                <a:latin typeface="Rockwell" panose="02060603020205020403" pitchFamily="18" charset="0"/>
              </a:rPr>
            </a:br>
            <a:r>
              <a:rPr lang="en-US" sz="3200" b="1" dirty="0" smtClean="0">
                <a:latin typeface="Rockwell" panose="02060603020205020403" pitchFamily="18" charset="0"/>
              </a:rPr>
              <a:t>Council of Lutheran Women </a:t>
            </a:r>
            <a:r>
              <a:rPr lang="en-US" sz="3200" b="1" dirty="0">
                <a:latin typeface="Rockwell" panose="02060603020205020403" pitchFamily="18" charset="0"/>
              </a:rPr>
              <a:t>Luncheon – Ministry Focus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C634103-A814-4AD8-889F-44B7875334E2}"/>
              </a:ext>
            </a:extLst>
          </p:cNvPr>
          <p:cNvSpPr txBox="1"/>
          <p:nvPr/>
        </p:nvSpPr>
        <p:spPr>
          <a:xfrm>
            <a:off x="838200" y="1979916"/>
            <a:ext cx="4847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Permanent Marker" panose="02000000000000000000" pitchFamily="2" charset="0"/>
                <a:ea typeface="Permanent Marker" panose="02000000000000000000" pitchFamily="2" charset="0"/>
                <a:cs typeface="Arial" panose="020B0604020202020204" pitchFamily="34" charset="0"/>
              </a:rPr>
              <a:t>Lutheran Church – Missouri Synod </a:t>
            </a:r>
          </a:p>
          <a:p>
            <a:r>
              <a:rPr lang="en-US" b="1" dirty="0">
                <a:latin typeface="Permanent Marker" panose="02000000000000000000" pitchFamily="2" charset="0"/>
                <a:ea typeface="Permanent Marker" panose="02000000000000000000" pitchFamily="2" charset="0"/>
                <a:cs typeface="Arial" panose="020B0604020202020204" pitchFamily="34" charset="0"/>
              </a:rPr>
              <a:t>Michigan </a:t>
            </a:r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  <a:cs typeface="Arial" panose="020B0604020202020204" pitchFamily="34" charset="0"/>
              </a:rPr>
              <a:t>District – Deb Fall and Linda </a:t>
            </a:r>
            <a:r>
              <a:rPr lang="en-US" b="1" dirty="0" err="1" smtClean="0">
                <a:latin typeface="Permanent Marker" panose="02000000000000000000" pitchFamily="2" charset="0"/>
                <a:ea typeface="Permanent Marker" panose="02000000000000000000" pitchFamily="2" charset="0"/>
                <a:cs typeface="Arial" panose="020B0604020202020204" pitchFamily="34" charset="0"/>
              </a:rPr>
              <a:t>Ekong</a:t>
            </a:r>
            <a:endParaRPr lang="en-US" b="1" dirty="0">
              <a:latin typeface="Permanent Marker" panose="02000000000000000000" pitchFamily="2" charset="0"/>
              <a:ea typeface="Permanent Marker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D390E61-EFB4-40E2-AE7E-9C86FF3D8A88}"/>
              </a:ext>
            </a:extLst>
          </p:cNvPr>
          <p:cNvSpPr txBox="1"/>
          <p:nvPr/>
        </p:nvSpPr>
        <p:spPr>
          <a:xfrm>
            <a:off x="6714757" y="2072834"/>
            <a:ext cx="3882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  <a:cs typeface="Arial" panose="020B0604020202020204" pitchFamily="34" charset="0"/>
              </a:rPr>
              <a:t>Camp Restore Detroit – Lori and Pastor John Carrier</a:t>
            </a:r>
            <a:endParaRPr lang="en-US" b="1" dirty="0">
              <a:latin typeface="Permanent Marker" panose="02000000000000000000" pitchFamily="2" charset="0"/>
              <a:ea typeface="Permanent Marker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44AB84F-9B43-4A39-8442-99E4424880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745" y="3202939"/>
            <a:ext cx="3799201" cy="25264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FCB8F7E-74FA-4317-9B29-92CE451A32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33940"/>
            <a:ext cx="4955514" cy="329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28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5B5FC551-2C12-4959-9D73-09F6ABB8B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3C9770"/>
                </a:solidFill>
                <a:latin typeface="Rockwell" panose="02060603020205020403" pitchFamily="18" charset="0"/>
              </a:rPr>
              <a:t>Council of Lutheran Women</a:t>
            </a:r>
            <a:br>
              <a:rPr lang="en-US" b="1" dirty="0">
                <a:solidFill>
                  <a:srgbClr val="3C9770"/>
                </a:solidFill>
                <a:latin typeface="Rockwell" panose="02060603020205020403" pitchFamily="18" charset="0"/>
              </a:rPr>
            </a:br>
            <a:r>
              <a:rPr lang="en-US" sz="3200" b="1" dirty="0">
                <a:latin typeface="Rockwell" panose="02060603020205020403" pitchFamily="18" charset="0"/>
              </a:rPr>
              <a:t>C</a:t>
            </a:r>
            <a:r>
              <a:rPr lang="en-US" sz="3200" b="1" dirty="0" smtClean="0">
                <a:latin typeface="Rockwell" panose="02060603020205020403" pitchFamily="18" charset="0"/>
              </a:rPr>
              <a:t>ouncil of Lutheran Women </a:t>
            </a:r>
            <a:r>
              <a:rPr lang="en-US" sz="3200" b="1" dirty="0">
                <a:latin typeface="Rockwell" panose="02060603020205020403" pitchFamily="18" charset="0"/>
              </a:rPr>
              <a:t>Luncheon – Ministry Focus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2BA5777-B1C5-4C0A-ABC3-9B3BE480CE34}"/>
              </a:ext>
            </a:extLst>
          </p:cNvPr>
          <p:cNvSpPr txBox="1"/>
          <p:nvPr/>
        </p:nvSpPr>
        <p:spPr>
          <a:xfrm>
            <a:off x="1023457" y="2030028"/>
            <a:ext cx="4118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Concordia Theological Seminary, Ft. Wayne – Rev. Larry Wright</a:t>
            </a:r>
            <a:endParaRPr lang="en-US" b="1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639E88A-5261-4B7E-A87C-CB405AD3B74A}"/>
              </a:ext>
            </a:extLst>
          </p:cNvPr>
          <p:cNvSpPr txBox="1"/>
          <p:nvPr/>
        </p:nvSpPr>
        <p:spPr>
          <a:xfrm>
            <a:off x="6990700" y="1839113"/>
            <a:ext cx="3859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Concordia Seminary, St. Louis – </a:t>
            </a:r>
            <a:r>
              <a:rPr lang="en-US" b="1" dirty="0" err="1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Melodie</a:t>
            </a:r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 Bostic and Laura Thomas </a:t>
            </a:r>
            <a:endParaRPr lang="en-US" b="1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87F25D7-5EC2-49F8-93AD-41B9DEBAB2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4"/>
          <a:stretch/>
        </p:blipFill>
        <p:spPr>
          <a:xfrm>
            <a:off x="7145518" y="2910869"/>
            <a:ext cx="2795893" cy="38732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007C967-C812-4660-8B88-386729388D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85" y="3005274"/>
            <a:ext cx="4107941" cy="273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70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5DEC20ED-5E0F-4A8D-8310-7301A22E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620" y="459260"/>
            <a:ext cx="10094495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3C9770"/>
                </a:solidFill>
                <a:latin typeface="Rockwell" panose="02060603020205020403" pitchFamily="18" charset="0"/>
              </a:rPr>
              <a:t>Council of Lutheran Women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766D0AE-CFF7-4ADA-9C84-6257AF3B7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356" y="4389120"/>
            <a:ext cx="864024" cy="15543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7E44013-9DD6-4ED9-9A7D-A98A7CF8BEB5}"/>
              </a:ext>
            </a:extLst>
          </p:cNvPr>
          <p:cNvSpPr txBox="1"/>
          <p:nvPr/>
        </p:nvSpPr>
        <p:spPr>
          <a:xfrm>
            <a:off x="998620" y="2039540"/>
            <a:ext cx="10537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Rockwell" panose="02060603020205020403" pitchFamily="18" charset="0"/>
              </a:rPr>
              <a:t>“Well done, thou good and faithful servants.”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7C75E48-1624-449A-A587-4BC5CA9DFD71}"/>
              </a:ext>
            </a:extLst>
          </p:cNvPr>
          <p:cNvSpPr txBox="1"/>
          <p:nvPr/>
        </p:nvSpPr>
        <p:spPr>
          <a:xfrm>
            <a:off x="827373" y="3134186"/>
            <a:ext cx="105372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Congratulations</a:t>
            </a:r>
            <a:r>
              <a:rPr lang="en-US" sz="4000" dirty="0">
                <a:latin typeface="Rockwell" panose="02060603020205020403" pitchFamily="18" charset="0"/>
              </a:rPr>
              <a:t> and God’s richest blessings to the Council of Lutheran Women’s </a:t>
            </a:r>
          </a:p>
          <a:p>
            <a:pPr algn="ctr"/>
            <a:r>
              <a:rPr lang="en-US" sz="4000" dirty="0" smtClean="0">
                <a:latin typeface="Rockwell" panose="02060603020205020403" pitchFamily="18" charset="0"/>
              </a:rPr>
              <a:t>2020 </a:t>
            </a:r>
            <a:r>
              <a:rPr lang="en-US" sz="4000" dirty="0">
                <a:latin typeface="Rockwell" panose="02060603020205020403" pitchFamily="18" charset="0"/>
              </a:rPr>
              <a:t>Women of the Year.</a:t>
            </a:r>
          </a:p>
        </p:txBody>
      </p:sp>
    </p:spTree>
    <p:extLst>
      <p:ext uri="{BB962C8B-B14F-4D97-AF65-F5344CB8AC3E}">
        <p14:creationId xmlns:p14="http://schemas.microsoft.com/office/powerpoint/2010/main" val="1576543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624B1-6DFD-479C-88D3-656CC5AB6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3C9770"/>
                </a:solidFill>
                <a:latin typeface="Rockwell" panose="02060603020205020403" pitchFamily="18" charset="0"/>
              </a:rPr>
              <a:t>Council of Lutheran Women</a:t>
            </a:r>
            <a:br>
              <a:rPr lang="en-US" b="1" dirty="0">
                <a:solidFill>
                  <a:srgbClr val="3C9770"/>
                </a:solidFill>
                <a:latin typeface="Rockwell" panose="02060603020205020403" pitchFamily="18" charset="0"/>
              </a:rPr>
            </a:br>
            <a:r>
              <a:rPr lang="en-US" sz="3200" b="1" dirty="0" smtClean="0">
                <a:latin typeface="Rockwell" panose="02060603020205020403" pitchFamily="18" charset="0"/>
              </a:rPr>
              <a:t>Council of Lutheran Women Luncheon </a:t>
            </a:r>
            <a:r>
              <a:rPr lang="en-US" sz="3200" b="1" dirty="0">
                <a:latin typeface="Rockwell" panose="02060603020205020403" pitchFamily="18" charset="0"/>
              </a:rPr>
              <a:t>– Ministry Focus</a:t>
            </a:r>
            <a:br>
              <a:rPr lang="en-US" sz="3200" b="1" dirty="0">
                <a:latin typeface="Rockwell" panose="02060603020205020403" pitchFamily="18" charset="0"/>
              </a:rPr>
            </a:br>
            <a:endParaRPr lang="en-US" sz="3200" b="1" dirty="0">
              <a:latin typeface="Rockwell" panose="020606030202050204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AEF8457-FE5A-498C-87ED-826DA79F6C3B}"/>
              </a:ext>
            </a:extLst>
          </p:cNvPr>
          <p:cNvSpPr txBox="1"/>
          <p:nvPr/>
        </p:nvSpPr>
        <p:spPr>
          <a:xfrm>
            <a:off x="838200" y="2099681"/>
            <a:ext cx="42230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Permanent Marker" panose="02000000000000000000" pitchFamily="2" charset="0"/>
                <a:ea typeface="Permanent Marker" panose="02000000000000000000" pitchFamily="2" charset="0"/>
                <a:cs typeface="Arial" panose="020B0604020202020204" pitchFamily="34" charset="0"/>
              </a:rPr>
              <a:t>MOST </a:t>
            </a:r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  <a:cs typeface="Arial" panose="020B0604020202020204" pitchFamily="34" charset="0"/>
              </a:rPr>
              <a:t>Ministries – Ruth Martin, Gayle and Don </a:t>
            </a:r>
            <a:r>
              <a:rPr lang="en-US" b="1" dirty="0" err="1" smtClean="0">
                <a:latin typeface="Permanent Marker" panose="02000000000000000000" pitchFamily="2" charset="0"/>
                <a:ea typeface="Permanent Marker" panose="02000000000000000000" pitchFamily="2" charset="0"/>
                <a:cs typeface="Arial" panose="020B0604020202020204" pitchFamily="34" charset="0"/>
              </a:rPr>
              <a:t>Sommerfeld</a:t>
            </a:r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  <a:cs typeface="Arial" panose="020B0604020202020204" pitchFamily="34" charset="0"/>
              </a:rPr>
              <a:t> </a:t>
            </a:r>
            <a:endParaRPr lang="en-US" b="1" dirty="0">
              <a:latin typeface="Permanent Marker" panose="02000000000000000000" pitchFamily="2" charset="0"/>
              <a:ea typeface="Permanent Marker" panose="02000000000000000000" pitchFamily="2" charset="0"/>
              <a:cs typeface="Arial" panose="020B0604020202020204" pitchFamily="34" charset="0"/>
            </a:endParaRP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3C38E57-AA74-43B7-A753-8B126859156E}"/>
              </a:ext>
            </a:extLst>
          </p:cNvPr>
          <p:cNvSpPr/>
          <p:nvPr/>
        </p:nvSpPr>
        <p:spPr>
          <a:xfrm>
            <a:off x="6080289" y="1807294"/>
            <a:ext cx="2469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Permanent Marker" panose="02000000000000000000" pitchFamily="2" charset="0"/>
                <a:ea typeface="Permanent Marker" panose="02000000000000000000" pitchFamily="2" charset="0"/>
                <a:cs typeface="Arial" panose="020B0604020202020204" pitchFamily="34" charset="0"/>
              </a:rPr>
              <a:t>Wellspring </a:t>
            </a:r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  <a:cs typeface="Arial" panose="020B0604020202020204" pitchFamily="34" charset="0"/>
              </a:rPr>
              <a:t>Lutheran Services – Mike Redford</a:t>
            </a:r>
            <a:endParaRPr lang="en-US" b="1" dirty="0">
              <a:latin typeface="Permanent Marker" panose="02000000000000000000" pitchFamily="2" charset="0"/>
              <a:ea typeface="Permanent Marker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93CECD1-FAF4-4225-9497-4167714F45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2569">
            <a:off x="791571" y="3133527"/>
            <a:ext cx="4316342" cy="2870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16DF30F-6806-4289-B851-0F61B9273A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5090">
            <a:off x="8143800" y="2099681"/>
            <a:ext cx="2772226" cy="416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29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4E9D4F-11DA-47EC-8AE3-35BE13394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352" y="494950"/>
            <a:ext cx="9793448" cy="138418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3C9770"/>
                </a:solidFill>
                <a:latin typeface="Rockwell" panose="02060603020205020403" pitchFamily="18" charset="0"/>
              </a:rPr>
              <a:t>Council of Lutheran Women</a:t>
            </a:r>
            <a:br>
              <a:rPr lang="en-US" b="1" dirty="0">
                <a:solidFill>
                  <a:srgbClr val="3C9770"/>
                </a:solidFill>
                <a:latin typeface="Rockwell" panose="02060603020205020403" pitchFamily="18" charset="0"/>
              </a:rPr>
            </a:br>
            <a:r>
              <a:rPr lang="en-US" sz="3600" b="1" dirty="0">
                <a:latin typeface="Rockwell" panose="02060603020205020403" pitchFamily="18" charset="0"/>
              </a:rPr>
              <a:t>Spring </a:t>
            </a:r>
            <a:r>
              <a:rPr lang="en-US" sz="3600" b="1" dirty="0" smtClean="0">
                <a:latin typeface="Rockwell" panose="02060603020205020403" pitchFamily="18" charset="0"/>
              </a:rPr>
              <a:t>2019 </a:t>
            </a:r>
            <a:r>
              <a:rPr lang="en-US" sz="3600" b="1" dirty="0">
                <a:latin typeface="Rockwell" panose="02060603020205020403" pitchFamily="18" charset="0"/>
              </a:rPr>
              <a:t>Meeting</a:t>
            </a:r>
            <a:br>
              <a:rPr lang="en-US" sz="3600" b="1" dirty="0">
                <a:latin typeface="Rockwell" panose="02060603020205020403" pitchFamily="18" charset="0"/>
              </a:rPr>
            </a:br>
            <a:endParaRPr lang="en-US" sz="3600" b="1" dirty="0">
              <a:latin typeface="Rockwell" panose="020606030202050204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BE97C9D-AC06-4E7D-9E74-75AA11663EB1}"/>
              </a:ext>
            </a:extLst>
          </p:cNvPr>
          <p:cNvSpPr/>
          <p:nvPr/>
        </p:nvSpPr>
        <p:spPr>
          <a:xfrm>
            <a:off x="4942765" y="1509802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St. </a:t>
            </a:r>
            <a:r>
              <a:rPr lang="en-US" b="1" dirty="0" smtClean="0"/>
              <a:t>Matthew, Westland, </a:t>
            </a:r>
            <a:r>
              <a:rPr lang="en-US" b="1" dirty="0"/>
              <a:t>MI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A66A4B0-5F6E-4F85-9156-4F5510F9F5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31" y="2052670"/>
            <a:ext cx="4226857" cy="28108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08986D0-A88E-430D-A595-36646F3C87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743" y="2383245"/>
            <a:ext cx="3264972" cy="21712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9169C20-1B29-4D16-8C5C-B98ABFC63F2F}"/>
              </a:ext>
            </a:extLst>
          </p:cNvPr>
          <p:cNvSpPr txBox="1"/>
          <p:nvPr/>
        </p:nvSpPr>
        <p:spPr>
          <a:xfrm>
            <a:off x="637563" y="5058561"/>
            <a:ext cx="56822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Permanent Marker" panose="02000000000000000000" pitchFamily="2" charset="0"/>
                <a:ea typeface="Permanent Marker" panose="02000000000000000000" pitchFamily="2" charset="0"/>
              </a:rPr>
              <a:t>Pastor Dan Howard </a:t>
            </a:r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prays for newly elected and installed </a:t>
            </a:r>
            <a:r>
              <a:rPr lang="en-US" b="1" dirty="0">
                <a:latin typeface="Permanent Marker" panose="02000000000000000000" pitchFamily="2" charset="0"/>
                <a:ea typeface="Permanent Marker" panose="02000000000000000000" pitchFamily="2" charset="0"/>
              </a:rPr>
              <a:t>CLW officers (from left) </a:t>
            </a:r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Vice President of Events Sandy Hardies, </a:t>
            </a:r>
            <a:r>
              <a:rPr lang="en-US" b="1" dirty="0">
                <a:latin typeface="Permanent Marker" panose="02000000000000000000" pitchFamily="2" charset="0"/>
                <a:ea typeface="Permanent Marker" panose="02000000000000000000" pitchFamily="2" charset="0"/>
              </a:rPr>
              <a:t>Vice President of </a:t>
            </a:r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Communication </a:t>
            </a:r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Judy Shepard, </a:t>
            </a:r>
            <a:r>
              <a:rPr lang="en-US" b="1" dirty="0">
                <a:latin typeface="Permanent Marker" panose="02000000000000000000" pitchFamily="2" charset="0"/>
                <a:ea typeface="Permanent Marker" panose="02000000000000000000" pitchFamily="2" charset="0"/>
              </a:rPr>
              <a:t>and </a:t>
            </a:r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Recording Secretary </a:t>
            </a:r>
            <a:r>
              <a:rPr lang="en-US" b="1" dirty="0" err="1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Charlestine</a:t>
            </a:r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 Gooden.</a:t>
            </a:r>
            <a:endParaRPr lang="en-US" b="1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5F5C615-9DE7-4231-BC4E-EF6361A703E1}"/>
              </a:ext>
            </a:extLst>
          </p:cNvPr>
          <p:cNvSpPr txBox="1"/>
          <p:nvPr/>
        </p:nvSpPr>
        <p:spPr>
          <a:xfrm>
            <a:off x="8048454" y="4534033"/>
            <a:ext cx="2947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Cynthia Khan of POBLO is the featured speaker.</a:t>
            </a:r>
            <a:endParaRPr lang="en-US" b="1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680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1D67DD-4F1F-43F4-A3F4-535EC5EB2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3C9770"/>
                </a:solidFill>
                <a:latin typeface="Rockwell" panose="020606030202050204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Council of Lutheran Women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7F05219-6890-47D7-ADA0-1DE4BFFAC22D}"/>
              </a:ext>
            </a:extLst>
          </p:cNvPr>
          <p:cNvSpPr txBox="1"/>
          <p:nvPr/>
        </p:nvSpPr>
        <p:spPr>
          <a:xfrm flipH="1">
            <a:off x="705465" y="1380973"/>
            <a:ext cx="10400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Rockwell" panose="020606030202050204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2018 Spring Meeting</a:t>
            </a:r>
            <a:endParaRPr lang="en-US" sz="3200" b="1" dirty="0">
              <a:latin typeface="Rockwell" panose="020606030202050204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3D300D5-E6D8-4697-86C3-23AAF6614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83" y="632969"/>
            <a:ext cx="877900" cy="1579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3166A70-928D-4C0C-A564-F7D762C372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8666">
            <a:off x="703946" y="2438692"/>
            <a:ext cx="4270906" cy="2840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673586B-CC7D-4793-BD47-D0D6C0E69F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6968">
            <a:off x="7231229" y="2314618"/>
            <a:ext cx="4454308" cy="29621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2C8B38-DC3A-4C5B-B548-0DCDF24D8E69}"/>
              </a:ext>
            </a:extLst>
          </p:cNvPr>
          <p:cNvSpPr txBox="1"/>
          <p:nvPr/>
        </p:nvSpPr>
        <p:spPr>
          <a:xfrm>
            <a:off x="976281" y="5605165"/>
            <a:ext cx="450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Principal Dan Burk delivers the closing devotion and prayer.</a:t>
            </a:r>
            <a:endParaRPr lang="en-US" b="1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8ECD1D2-61FD-4AC8-9E6F-570DA3A3D7D6}"/>
              </a:ext>
            </a:extLst>
          </p:cNvPr>
          <p:cNvSpPr txBox="1"/>
          <p:nvPr/>
        </p:nvSpPr>
        <p:spPr>
          <a:xfrm>
            <a:off x="6962614" y="5450074"/>
            <a:ext cx="3332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Judy </a:t>
            </a:r>
            <a:r>
              <a:rPr lang="en-US" b="1" dirty="0" err="1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Hackerd</a:t>
            </a:r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 welcomes CLW to St. Matthew, Westland. </a:t>
            </a:r>
            <a:endParaRPr lang="en-US" b="1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977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F3EC2F-84C8-4DE9-BC85-247F75150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3C9770"/>
                </a:solidFill>
                <a:latin typeface="Rockwell" panose="02060603020205020403" pitchFamily="18" charset="0"/>
              </a:rPr>
              <a:t>Council of Lutheran Women</a:t>
            </a:r>
            <a:r>
              <a:rPr lang="en-US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br>
              <a:rPr lang="en-US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3200" b="1" dirty="0">
                <a:latin typeface="Rockwell" panose="020606030202050204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Fall </a:t>
            </a:r>
            <a:r>
              <a:rPr lang="en-US" sz="3200" b="1" dirty="0" smtClean="0">
                <a:latin typeface="Rockwell" panose="020606030202050204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2019 </a:t>
            </a:r>
            <a:r>
              <a:rPr lang="en-US" sz="3200" b="1" dirty="0">
                <a:latin typeface="Rockwell" panose="020606030202050204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Meeting</a:t>
            </a:r>
            <a:br>
              <a:rPr lang="en-US" sz="3200" b="1" dirty="0">
                <a:latin typeface="Rockwell" panose="020606030202050204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000" b="1" dirty="0" smtClean="0"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St. Peter Lutheran Church, Macomb, MI</a:t>
            </a:r>
            <a:r>
              <a:rPr lang="en-US" sz="2700" b="1" dirty="0"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sz="2700" b="1" dirty="0"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700" b="1" dirty="0"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en-US" sz="2700" b="1" dirty="0">
              <a:solidFill>
                <a:srgbClr val="3C9770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F4CA8D2-DA01-4C64-A8E3-660D02F12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928" y="2663445"/>
            <a:ext cx="2831969" cy="36017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FD31A0B-2BD0-4D87-9945-58DED0903D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28" y="2602458"/>
            <a:ext cx="5670768" cy="29310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24164E4-7E4C-47F2-BFA8-F6C7057B97A7}"/>
              </a:ext>
            </a:extLst>
          </p:cNvPr>
          <p:cNvSpPr txBox="1"/>
          <p:nvPr/>
        </p:nvSpPr>
        <p:spPr>
          <a:xfrm>
            <a:off x="6338575" y="4125019"/>
            <a:ext cx="2544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Permanent Marker" panose="02000000000000000000" pitchFamily="2" charset="0"/>
                <a:ea typeface="Permanent Marker" panose="02000000000000000000" pitchFamily="2" charset="0"/>
              </a:rPr>
              <a:t>Welcome </a:t>
            </a:r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from St. </a:t>
            </a:r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Peter</a:t>
            </a:r>
            <a:endParaRPr lang="en-US" b="1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E073991-58A6-4E1F-8987-4F16441D5983}"/>
              </a:ext>
            </a:extLst>
          </p:cNvPr>
          <p:cNvSpPr txBox="1"/>
          <p:nvPr/>
        </p:nvSpPr>
        <p:spPr>
          <a:xfrm>
            <a:off x="1418251" y="2096305"/>
            <a:ext cx="4234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Fellowship before the meeting</a:t>
            </a:r>
            <a:endParaRPr lang="en-US" b="1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999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18C24BCA-E90F-46D3-B238-C99BEBE22274}"/>
              </a:ext>
            </a:extLst>
          </p:cNvPr>
          <p:cNvSpPr txBox="1">
            <a:spLocks/>
          </p:cNvSpPr>
          <p:nvPr/>
        </p:nvSpPr>
        <p:spPr>
          <a:xfrm>
            <a:off x="788925" y="536816"/>
            <a:ext cx="10818055" cy="1321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3C9770"/>
                </a:solidFill>
                <a:latin typeface="Rockwell" panose="02060603020205020403" pitchFamily="18" charset="0"/>
              </a:rPr>
              <a:t>Council of Lutheran Women</a:t>
            </a:r>
          </a:p>
          <a:p>
            <a:pPr algn="ctr"/>
            <a:r>
              <a:rPr lang="en-US" sz="3200" b="1" dirty="0" smtClean="0">
                <a:latin typeface="Rockwell" panose="02060603020205020403" pitchFamily="18" charset="0"/>
              </a:rPr>
              <a:t>2019 </a:t>
            </a:r>
            <a:r>
              <a:rPr lang="en-US" sz="3200" b="1" dirty="0">
                <a:latin typeface="Rockwell" panose="02060603020205020403" pitchFamily="18" charset="0"/>
              </a:rPr>
              <a:t>Fall Meeting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1A43E8D-9710-490E-9FED-09A69FB1E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765" y="536816"/>
            <a:ext cx="877900" cy="1579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9CE380A-7542-4A53-A303-EF96EC453519}"/>
              </a:ext>
            </a:extLst>
          </p:cNvPr>
          <p:cNvSpPr txBox="1"/>
          <p:nvPr/>
        </p:nvSpPr>
        <p:spPr>
          <a:xfrm>
            <a:off x="971969" y="5103674"/>
            <a:ext cx="2261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President Lucie Witte thanks speaker Mike Redford of Wellspring Lutheran Services. </a:t>
            </a:r>
            <a:endParaRPr lang="en-US" b="1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59B585B-6AE2-4067-AE93-641F3A69CA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610">
            <a:off x="6654148" y="2449762"/>
            <a:ext cx="2642052" cy="34350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DF70851-E59C-431D-AEEE-DC3588F9C0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1309">
            <a:off x="2171308" y="2360867"/>
            <a:ext cx="3160600" cy="29678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52396" y="2131498"/>
            <a:ext cx="20122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SMP student and scholarship recipient Tyler </a:t>
            </a:r>
            <a:r>
              <a:rPr lang="en-US" b="1" dirty="0" err="1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Cronkright</a:t>
            </a:r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 (Family of God, Detroit) thanks CLW for its financial and prayer support.</a:t>
            </a:r>
            <a:endParaRPr lang="en-US" b="1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95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322118-14C9-4B70-84F1-CAACC7B79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551" y="1224707"/>
            <a:ext cx="10515600" cy="106221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Rockwell" panose="020606030202050204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Presidents </a:t>
            </a:r>
            <a:r>
              <a:rPr lang="en-US" sz="3200" b="1" dirty="0">
                <a:latin typeface="Rockwell" panose="020606030202050204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Tea </a:t>
            </a:r>
            <a:r>
              <a:rPr lang="en-US" sz="3200" b="1" dirty="0" smtClean="0">
                <a:latin typeface="Rockwell" panose="020606030202050204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2019</a:t>
            </a:r>
            <a:r>
              <a:rPr lang="en-US" sz="2400" b="1" dirty="0">
                <a:latin typeface="Rockwell" panose="020606030202050204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sz="2400" b="1" dirty="0">
                <a:latin typeface="Rockwell" panose="020606030202050204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 dirty="0" smtClean="0">
                <a:latin typeface="Rockwell" panose="020606030202050204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Holy Cross Lutheran Church, Warren, </a:t>
            </a:r>
            <a:r>
              <a:rPr lang="en-US" sz="2400" b="1" dirty="0">
                <a:latin typeface="Rockwell" panose="020606030202050204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MI</a:t>
            </a:r>
            <a:br>
              <a:rPr lang="en-US" sz="2400" b="1" dirty="0">
                <a:latin typeface="Rockwell" panose="020606030202050204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US" sz="2400" b="1" dirty="0">
              <a:latin typeface="Rockwell" panose="020606030202050204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33606F5-64C0-4F02-846E-70ADC92E3151}"/>
              </a:ext>
            </a:extLst>
          </p:cNvPr>
          <p:cNvSpPr/>
          <p:nvPr/>
        </p:nvSpPr>
        <p:spPr>
          <a:xfrm>
            <a:off x="941439" y="455266"/>
            <a:ext cx="1051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3C9770"/>
                </a:solidFill>
                <a:latin typeface="Rockwell" panose="02060603020205020403" pitchFamily="18" charset="0"/>
              </a:rPr>
              <a:t>Council of Lutheran Women</a:t>
            </a:r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36E5FE0-96F3-4530-8B0C-D23086C8E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139" y="575187"/>
            <a:ext cx="877900" cy="1579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BA57EFC-70AC-4B70-BF17-8595DF531E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252" y="3289955"/>
            <a:ext cx="3036170" cy="18242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4F24D6A-6937-49DB-B840-4B8B5AD16A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668">
            <a:off x="7756661" y="2452939"/>
            <a:ext cx="3246439" cy="24348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C51F733-5E28-4C2C-B03E-B58CFA4CDF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9792">
            <a:off x="803133" y="1945700"/>
            <a:ext cx="3128372" cy="23462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1DE94F7-28FB-4101-A7F7-5BF178D8898A}"/>
              </a:ext>
            </a:extLst>
          </p:cNvPr>
          <p:cNvSpPr txBox="1"/>
          <p:nvPr/>
        </p:nvSpPr>
        <p:spPr>
          <a:xfrm>
            <a:off x="503777" y="4532470"/>
            <a:ext cx="2814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Permanent Marker" panose="02000000000000000000" pitchFamily="2" charset="0"/>
                <a:ea typeface="Permanent Marker" panose="02000000000000000000" pitchFamily="2" charset="0"/>
              </a:rPr>
              <a:t>A lovely lunch prepared by the women of </a:t>
            </a:r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Holy Cross</a:t>
            </a:r>
            <a:endParaRPr lang="en-US" b="1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F0C8A91-7F89-42A4-A8D8-04A6765B8435}"/>
              </a:ext>
            </a:extLst>
          </p:cNvPr>
          <p:cNvSpPr txBox="1"/>
          <p:nvPr/>
        </p:nvSpPr>
        <p:spPr>
          <a:xfrm>
            <a:off x="4581427" y="5310127"/>
            <a:ext cx="2394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Devotion and prayer by Deacon Tony</a:t>
            </a:r>
            <a:endParaRPr lang="en-US" b="1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5127E88-8E6C-4546-9499-AAEC31142CE1}"/>
              </a:ext>
            </a:extLst>
          </p:cNvPr>
          <p:cNvSpPr txBox="1"/>
          <p:nvPr/>
        </p:nvSpPr>
        <p:spPr>
          <a:xfrm>
            <a:off x="7967982" y="5178801"/>
            <a:ext cx="2901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Welcome by President Lucie Witte and Linda Conger</a:t>
            </a:r>
            <a:endParaRPr lang="en-US" b="1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665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DAAD5D-64F7-4BD9-93C2-19FD81E97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3C9770"/>
                </a:solidFill>
                <a:latin typeface="Rockwell" panose="02060603020205020403" pitchFamily="18" charset="0"/>
              </a:rPr>
              <a:t>Council of Lutheran Women</a:t>
            </a:r>
            <a:br>
              <a:rPr lang="en-US" b="1" dirty="0">
                <a:solidFill>
                  <a:srgbClr val="3C9770"/>
                </a:solidFill>
                <a:latin typeface="Rockwell" panose="02060603020205020403" pitchFamily="18" charset="0"/>
              </a:rPr>
            </a:br>
            <a:r>
              <a:rPr lang="en-US" sz="3200" b="1" dirty="0" smtClean="0">
                <a:latin typeface="Rockwell" panose="02060603020205020403" pitchFamily="18" charset="0"/>
              </a:rPr>
              <a:t>2019 </a:t>
            </a:r>
            <a:r>
              <a:rPr lang="en-US" sz="3200" b="1" dirty="0">
                <a:latin typeface="Rockwell" panose="02060603020205020403" pitchFamily="18" charset="0"/>
              </a:rPr>
              <a:t>Presidents Tea  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8EA9AD3-FB31-4A59-B567-395CC1C3CF24}"/>
              </a:ext>
            </a:extLst>
          </p:cNvPr>
          <p:cNvSpPr txBox="1"/>
          <p:nvPr/>
        </p:nvSpPr>
        <p:spPr>
          <a:xfrm>
            <a:off x="1768001" y="1829698"/>
            <a:ext cx="797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Entertainment was provided by the Lutheran High </a:t>
            </a:r>
            <a:r>
              <a:rPr lang="en-US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North Instrumental Flute </a:t>
            </a:r>
            <a:r>
              <a:rPr lang="en-US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Choir under the direction of </a:t>
            </a:r>
            <a:r>
              <a:rPr lang="en-US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Mr. Jared Brown.</a:t>
            </a:r>
            <a:endParaRPr lang="en-US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24420C1-51AB-47A2-A052-4B71819ECB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90" y="3016275"/>
            <a:ext cx="4435587" cy="31923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5631" y="3016274"/>
            <a:ext cx="4800538" cy="319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54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410CF18-C6FC-4595-BA6D-7B88B36C5C08}"/>
              </a:ext>
            </a:extLst>
          </p:cNvPr>
          <p:cNvSpPr/>
          <p:nvPr/>
        </p:nvSpPr>
        <p:spPr>
          <a:xfrm>
            <a:off x="941439" y="455266"/>
            <a:ext cx="10515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3C9770"/>
                </a:solidFill>
                <a:latin typeface="Rockwell" panose="02060603020205020403" pitchFamily="18" charset="0"/>
              </a:rPr>
              <a:t>Council of Lutheran Women</a:t>
            </a:r>
          </a:p>
          <a:p>
            <a:pPr algn="ctr"/>
            <a:r>
              <a:rPr lang="en-US" sz="3200" b="1" dirty="0">
                <a:latin typeface="Rockwell" panose="02060603020205020403" pitchFamily="18" charset="0"/>
              </a:rPr>
              <a:t>Thank You!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CDC14B3-2F44-4E45-AD69-1A4901E7BEE6}"/>
              </a:ext>
            </a:extLst>
          </p:cNvPr>
          <p:cNvSpPr txBox="1"/>
          <p:nvPr/>
        </p:nvSpPr>
        <p:spPr>
          <a:xfrm>
            <a:off x="2024504" y="5964903"/>
            <a:ext cx="8500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Rockwell" panose="02060603020205020403" pitchFamily="18" charset="0"/>
              </a:rPr>
              <a:t>Council of Lutheran Women Board of Directors</a:t>
            </a:r>
            <a:endParaRPr lang="en-US" sz="2800" b="1" dirty="0">
              <a:latin typeface="Rockwell" panose="020606030202050204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896" y="2101863"/>
            <a:ext cx="5618685" cy="373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60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653C57-810E-487A-898E-C91A8338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880"/>
            <a:ext cx="10515600" cy="116014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3C9770"/>
                </a:solidFill>
                <a:latin typeface="Rockwell" panose="02060603020205020403" pitchFamily="18" charset="0"/>
              </a:rPr>
              <a:t>Council of Lutheran Women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491AD8-05D2-49C9-9504-BFE38B4C1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680" y="2879889"/>
            <a:ext cx="10882460" cy="397811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200" b="1" dirty="0">
                <a:latin typeface="Rockwell" panose="02060603020205020403" pitchFamily="18" charset="0"/>
                <a:ea typeface="Permanent Marker" panose="02000000000000000000" pitchFamily="2" charset="0"/>
                <a:cs typeface="Microsoft Sans Serif" panose="020B0604020202020204" pitchFamily="34" charset="0"/>
              </a:rPr>
              <a:t>For more than 50 years, the Council has united the efforts of affiliated Lutheran Women’s organizations, encouraging Christian witness </a:t>
            </a:r>
            <a:r>
              <a:rPr lang="en-US" sz="3200" b="1" dirty="0" smtClean="0">
                <a:latin typeface="Rockwell" panose="02060603020205020403" pitchFamily="18" charset="0"/>
                <a:ea typeface="Permanent Marker" panose="02000000000000000000" pitchFamily="2" charset="0"/>
                <a:cs typeface="Microsoft Sans Serif" panose="020B0604020202020204" pitchFamily="34" charset="0"/>
              </a:rPr>
              <a:t>and service in </a:t>
            </a:r>
            <a:r>
              <a:rPr lang="en-US" sz="3200" b="1" dirty="0">
                <a:latin typeface="Rockwell" panose="02060603020205020403" pitchFamily="18" charset="0"/>
                <a:ea typeface="Permanent Marker" panose="02000000000000000000" pitchFamily="2" charset="0"/>
                <a:cs typeface="Microsoft Sans Serif" panose="020B0604020202020204" pitchFamily="34" charset="0"/>
              </a:rPr>
              <a:t>local </a:t>
            </a:r>
            <a:r>
              <a:rPr lang="en-US" sz="3200" b="1" dirty="0" smtClean="0">
                <a:latin typeface="Rockwell" panose="02060603020205020403" pitchFamily="18" charset="0"/>
                <a:ea typeface="Permanent Marker" panose="02000000000000000000" pitchFamily="2" charset="0"/>
                <a:cs typeface="Microsoft Sans Serif" panose="020B0604020202020204" pitchFamily="34" charset="0"/>
              </a:rPr>
              <a:t>communities.  </a:t>
            </a:r>
            <a:endParaRPr lang="en-US" sz="3200" b="1" dirty="0">
              <a:latin typeface="Rockwell" panose="02060603020205020403" pitchFamily="18" charset="0"/>
              <a:ea typeface="Permanent Marker" panose="02000000000000000000" pitchFamily="2" charset="0"/>
              <a:cs typeface="Microsoft Sans Serif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1C695BC-A44E-414E-AF9F-BFC29D4F9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599" y="524991"/>
            <a:ext cx="929260" cy="167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8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F5DAB3-A28D-4574-87CD-624A031D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70" y="365125"/>
            <a:ext cx="10105571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3C9770"/>
                </a:solidFill>
                <a:latin typeface="Rockwell" panose="02060603020205020403" pitchFamily="18" charset="0"/>
              </a:rPr>
              <a:t>Council of Lutheran Women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9BE7FE-6048-4A8D-BF1B-AC9FD12A7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412" y="1510929"/>
            <a:ext cx="8215086" cy="2543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latin typeface="Rockwell" panose="02060603020205020403" pitchFamily="18" charset="0"/>
              </a:rPr>
              <a:t>2019</a:t>
            </a:r>
            <a:endParaRPr lang="en-US" sz="6000" b="1" dirty="0">
              <a:latin typeface="Rockwell" panose="02060603020205020403" pitchFamily="18" charset="0"/>
            </a:endParaRPr>
          </a:p>
          <a:p>
            <a:pPr marL="0" indent="0" algn="ctr">
              <a:buNone/>
            </a:pPr>
            <a:r>
              <a:rPr lang="en-US" sz="6000" b="1" dirty="0">
                <a:latin typeface="Rockwell" panose="02060603020205020403" pitchFamily="18" charset="0"/>
              </a:rPr>
              <a:t>Our  Year  in  Review </a:t>
            </a:r>
          </a:p>
          <a:p>
            <a:pPr marL="0" indent="0">
              <a:buNone/>
            </a:pPr>
            <a:endParaRPr lang="en-US" dirty="0">
              <a:latin typeface="Rockwell" panose="020606030202050204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6AE686C-F758-4603-AD52-A56106E2A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053" y="3821820"/>
            <a:ext cx="1156834" cy="208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77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674F89-65A3-4DFE-8F8F-0D512D5A1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111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3C9770"/>
                </a:solidFill>
                <a:latin typeface="Rockwell" panose="02060603020205020403" pitchFamily="18" charset="0"/>
              </a:rPr>
              <a:t>Council of Lutheran Women</a:t>
            </a:r>
            <a:br>
              <a:rPr lang="en-US" b="1" dirty="0">
                <a:solidFill>
                  <a:srgbClr val="3C9770"/>
                </a:solidFill>
                <a:latin typeface="Rockwell" panose="02060603020205020403" pitchFamily="18" charset="0"/>
              </a:rPr>
            </a:br>
            <a:r>
              <a:rPr lang="en-US" sz="3200" b="1" dirty="0">
                <a:latin typeface="Rockwell" panose="02060603020205020403" pitchFamily="18" charset="0"/>
              </a:rPr>
              <a:t>Ministry Focus - Scholarships</a:t>
            </a:r>
            <a:endParaRPr lang="en-US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B9403F7-6C32-40C9-A2A6-841A3CAA0F5F}"/>
              </a:ext>
            </a:extLst>
          </p:cNvPr>
          <p:cNvSpPr txBox="1"/>
          <p:nvPr/>
        </p:nvSpPr>
        <p:spPr>
          <a:xfrm>
            <a:off x="616987" y="1907385"/>
            <a:ext cx="10234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Your participation today supports the Council’s Scholarship Program for LCMS seminarians and Concordia University Ann Arbor students. </a:t>
            </a:r>
          </a:p>
          <a:p>
            <a:pPr algn="ctr"/>
            <a:r>
              <a:rPr lang="en-US" sz="2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 </a:t>
            </a:r>
            <a:r>
              <a:rPr lang="en-US" sz="20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2019, </a:t>
            </a:r>
            <a:r>
              <a:rPr lang="en-US" sz="2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scholarships were awarded to </a:t>
            </a:r>
            <a:r>
              <a:rPr lang="en-US" sz="20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14 </a:t>
            </a:r>
            <a:r>
              <a:rPr lang="en-US" sz="2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seminarians and two Concordia students.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0417EB1-0474-4948-B920-48D88B896F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01" y="3429000"/>
            <a:ext cx="1771096" cy="23614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D10F1E0-70CD-42AD-A0D2-404DCB07F952}"/>
              </a:ext>
            </a:extLst>
          </p:cNvPr>
          <p:cNvSpPr/>
          <p:nvPr/>
        </p:nvSpPr>
        <p:spPr>
          <a:xfrm>
            <a:off x="616986" y="3429000"/>
            <a:ext cx="27389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Permanent Marker" panose="02000000000000000000" pitchFamily="2" charset="0"/>
                <a:ea typeface="Permanent Marker" panose="02000000000000000000" pitchFamily="2" charset="0"/>
              </a:rPr>
              <a:t>Scholarship recipient </a:t>
            </a:r>
            <a:r>
              <a:rPr lang="en-US" dirty="0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Pastor Tim Smith</a:t>
            </a:r>
            <a:endParaRPr lang="en-US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  <a:p>
            <a:r>
              <a:rPr lang="en-US" dirty="0">
                <a:latin typeface="Permanent Marker" panose="02000000000000000000" pitchFamily="2" charset="0"/>
                <a:ea typeface="Permanent Marker" panose="02000000000000000000" pitchFamily="2" charset="0"/>
              </a:rPr>
              <a:t>(front right) </a:t>
            </a:r>
            <a:r>
              <a:rPr lang="en-US" dirty="0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and his father Pastor Brad Smith, at his July 2019 ordination.  Pastor Tim Smith is currently serving at Trinity Lutheran Church in Wausau, Wisconsin.</a:t>
            </a:r>
            <a:endParaRPr lang="en-US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B8295BC-C685-4A15-A2BA-581ACF42BF69}"/>
              </a:ext>
            </a:extLst>
          </p:cNvPr>
          <p:cNvSpPr/>
          <p:nvPr/>
        </p:nvSpPr>
        <p:spPr>
          <a:xfrm>
            <a:off x="5902130" y="3445497"/>
            <a:ext cx="307037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Permanent Marker" panose="02000000000000000000" pitchFamily="2" charset="0"/>
                <a:ea typeface="Permanent Marker" panose="02000000000000000000" pitchFamily="2" charset="0"/>
              </a:rPr>
              <a:t>CLW President Lucie Witte congratulates </a:t>
            </a:r>
            <a:r>
              <a:rPr lang="en-US" dirty="0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CUAA student scholarship recipients Paige </a:t>
            </a:r>
            <a:r>
              <a:rPr lang="en-US" dirty="0" err="1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Rebber</a:t>
            </a:r>
            <a:r>
              <a:rPr lang="en-US" dirty="0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 </a:t>
            </a:r>
            <a:r>
              <a:rPr lang="en-US" dirty="0">
                <a:latin typeface="Permanent Marker" panose="02000000000000000000" pitchFamily="2" charset="0"/>
                <a:ea typeface="Permanent Marker" panose="02000000000000000000" pitchFamily="2" charset="0"/>
              </a:rPr>
              <a:t>and </a:t>
            </a:r>
            <a:r>
              <a:rPr lang="en-US" dirty="0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Hannah Biermann, accompanied by Joshua </a:t>
            </a:r>
            <a:r>
              <a:rPr lang="en-US" dirty="0">
                <a:latin typeface="Permanent Marker" panose="02000000000000000000" pitchFamily="2" charset="0"/>
                <a:ea typeface="Permanent Marker" panose="02000000000000000000" pitchFamily="2" charset="0"/>
              </a:rPr>
              <a:t>Kittleman, </a:t>
            </a:r>
            <a:r>
              <a:rPr lang="en-US" dirty="0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Chair </a:t>
            </a:r>
            <a:r>
              <a:rPr lang="en-US" dirty="0">
                <a:latin typeface="Permanent Marker" panose="02000000000000000000" pitchFamily="2" charset="0"/>
                <a:ea typeface="Permanent Marker" panose="02000000000000000000" pitchFamily="2" charset="0"/>
              </a:rPr>
              <a:t>of the Family Life </a:t>
            </a:r>
            <a:r>
              <a:rPr lang="en-US" dirty="0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Program, and Dr. Sandra Harris, Dean of the School of Education.</a:t>
            </a:r>
            <a:endParaRPr lang="en-US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CE2AB09-C5A9-41E6-B970-7BEBD750C7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174" y="3429000"/>
            <a:ext cx="2730580" cy="181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60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26076"/>
            <a:ext cx="91440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985839"/>
            <a:ext cx="1262062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2854326" y="2574926"/>
            <a:ext cx="14319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>
                <a:solidFill>
                  <a:prstClr val="black"/>
                </a:solidFill>
              </a:rPr>
              <a:t>Jakob Andrzejewski </a:t>
            </a:r>
            <a:br>
              <a:rPr lang="en-US" altLang="en-US" sz="1200">
                <a:solidFill>
                  <a:prstClr val="black"/>
                </a:solidFill>
              </a:rPr>
            </a:br>
            <a:r>
              <a:rPr lang="en-US" altLang="en-US" sz="1000">
                <a:solidFill>
                  <a:prstClr val="black"/>
                </a:solidFill>
              </a:rPr>
              <a:t>Historic Trinity, Detroit</a:t>
            </a:r>
          </a:p>
        </p:txBody>
      </p:sp>
      <p:pic>
        <p:nvPicPr>
          <p:cNvPr id="16388" name="Picture 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985839"/>
            <a:ext cx="126206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6" y="985839"/>
            <a:ext cx="1262063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11"/>
          <p:cNvSpPr txBox="1">
            <a:spLocks noChangeArrowheads="1"/>
          </p:cNvSpPr>
          <p:nvPr/>
        </p:nvSpPr>
        <p:spPr bwMode="auto">
          <a:xfrm>
            <a:off x="5430839" y="2574926"/>
            <a:ext cx="16462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>
                <a:solidFill>
                  <a:prstClr val="black"/>
                </a:solidFill>
              </a:rPr>
              <a:t>John Baseley</a:t>
            </a:r>
            <a:br>
              <a:rPr lang="en-US" altLang="en-US" sz="1200">
                <a:solidFill>
                  <a:prstClr val="black"/>
                </a:solidFill>
              </a:rPr>
            </a:br>
            <a:r>
              <a:rPr lang="en-US" altLang="en-US" sz="1000">
                <a:solidFill>
                  <a:prstClr val="black"/>
                </a:solidFill>
              </a:rPr>
              <a:t>Emmanuel, Dearborn </a:t>
            </a:r>
          </a:p>
        </p:txBody>
      </p:sp>
      <p:sp>
        <p:nvSpPr>
          <p:cNvPr id="16391" name="TextBox 15"/>
          <p:cNvSpPr txBox="1">
            <a:spLocks noChangeArrowheads="1"/>
          </p:cNvSpPr>
          <p:nvPr/>
        </p:nvSpPr>
        <p:spPr bwMode="auto">
          <a:xfrm>
            <a:off x="7972425" y="2574926"/>
            <a:ext cx="17287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>
                <a:solidFill>
                  <a:prstClr val="black"/>
                </a:solidFill>
              </a:rPr>
              <a:t>Dane Breitang</a:t>
            </a:r>
            <a:br>
              <a:rPr lang="en-US" altLang="en-US" sz="1200">
                <a:solidFill>
                  <a:prstClr val="black"/>
                </a:solidFill>
              </a:rPr>
            </a:br>
            <a:r>
              <a:rPr lang="en-US" altLang="en-US" sz="1000">
                <a:solidFill>
                  <a:prstClr val="black"/>
                </a:solidFill>
              </a:rPr>
              <a:t>Emmanuel, Dearborn</a:t>
            </a:r>
          </a:p>
        </p:txBody>
      </p:sp>
      <p:pic>
        <p:nvPicPr>
          <p:cNvPr id="1639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3243264"/>
            <a:ext cx="1262062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Box 16"/>
          <p:cNvSpPr txBox="1">
            <a:spLocks noChangeArrowheads="1"/>
          </p:cNvSpPr>
          <p:nvPr/>
        </p:nvSpPr>
        <p:spPr bwMode="auto">
          <a:xfrm>
            <a:off x="2068514" y="4816476"/>
            <a:ext cx="16271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>
                <a:solidFill>
                  <a:prstClr val="black"/>
                </a:solidFill>
              </a:rPr>
              <a:t>Nick Gapski</a:t>
            </a:r>
          </a:p>
          <a:p>
            <a:r>
              <a:rPr lang="en-US" altLang="en-US" sz="1000">
                <a:solidFill>
                  <a:prstClr val="black"/>
                </a:solidFill>
              </a:rPr>
              <a:t>St. Peter, Eastpointe</a:t>
            </a:r>
          </a:p>
        </p:txBody>
      </p:sp>
      <p:pic>
        <p:nvPicPr>
          <p:cNvPr id="16394" name="Picture 13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2" r="19225"/>
          <a:stretch>
            <a:fillRect/>
          </a:stretch>
        </p:blipFill>
        <p:spPr bwMode="auto">
          <a:xfrm>
            <a:off x="4359276" y="3246438"/>
            <a:ext cx="1262063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xtBox 24"/>
          <p:cNvSpPr txBox="1">
            <a:spLocks noChangeArrowheads="1"/>
          </p:cNvSpPr>
          <p:nvPr/>
        </p:nvSpPr>
        <p:spPr bwMode="auto">
          <a:xfrm>
            <a:off x="4281489" y="4816476"/>
            <a:ext cx="15398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>
                <a:solidFill>
                  <a:prstClr val="black"/>
                </a:solidFill>
              </a:rPr>
              <a:t>Nathaniel Konkel</a:t>
            </a:r>
          </a:p>
          <a:p>
            <a:r>
              <a:rPr lang="en-US" altLang="en-US" sz="1000">
                <a:solidFill>
                  <a:prstClr val="black"/>
                </a:solidFill>
              </a:rPr>
              <a:t>Christ the King, Southgate</a:t>
            </a:r>
          </a:p>
        </p:txBody>
      </p:sp>
      <p:pic>
        <p:nvPicPr>
          <p:cNvPr id="16396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64" y="3243264"/>
            <a:ext cx="1260475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TextBox 25"/>
          <p:cNvSpPr txBox="1">
            <a:spLocks noChangeArrowheads="1"/>
          </p:cNvSpPr>
          <p:nvPr/>
        </p:nvSpPr>
        <p:spPr bwMode="auto">
          <a:xfrm>
            <a:off x="8726489" y="4816476"/>
            <a:ext cx="15843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>
                <a:solidFill>
                  <a:prstClr val="black"/>
                </a:solidFill>
              </a:rPr>
              <a:t>Dylan Smith</a:t>
            </a:r>
          </a:p>
          <a:p>
            <a:r>
              <a:rPr lang="en-US" altLang="en-US" sz="1000">
                <a:solidFill>
                  <a:prstClr val="black"/>
                </a:solidFill>
              </a:rPr>
              <a:t>Christ the King, Southgate</a:t>
            </a:r>
          </a:p>
        </p:txBody>
      </p:sp>
      <p:pic>
        <p:nvPicPr>
          <p:cNvPr id="16398" name="Picture 17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6" y="3248026"/>
            <a:ext cx="126206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9" name="TextBox 23"/>
          <p:cNvSpPr txBox="1">
            <a:spLocks noChangeArrowheads="1"/>
          </p:cNvSpPr>
          <p:nvPr/>
        </p:nvSpPr>
        <p:spPr bwMode="auto">
          <a:xfrm>
            <a:off x="6478589" y="4816476"/>
            <a:ext cx="1265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>
                <a:solidFill>
                  <a:prstClr val="black"/>
                </a:solidFill>
              </a:rPr>
              <a:t>Michele Madigan</a:t>
            </a:r>
          </a:p>
          <a:p>
            <a:r>
              <a:rPr lang="en-US" altLang="en-US" sz="1000">
                <a:solidFill>
                  <a:prstClr val="black"/>
                </a:solidFill>
              </a:rPr>
              <a:t>St. Peter, Eastpointe</a:t>
            </a:r>
          </a:p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0" name="Title 2"/>
          <p:cNvSpPr txBox="1">
            <a:spLocks noChangeArrowheads="1"/>
          </p:cNvSpPr>
          <p:nvPr/>
        </p:nvSpPr>
        <p:spPr bwMode="auto">
          <a:xfrm>
            <a:off x="2751139" y="141288"/>
            <a:ext cx="6765925" cy="760412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from your 2019 scholarship recipients at Concordia Theological Seminary, Fort Wayne!</a:t>
            </a:r>
          </a:p>
        </p:txBody>
      </p:sp>
      <p:pic>
        <p:nvPicPr>
          <p:cNvPr id="16401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9" y="5703889"/>
            <a:ext cx="21923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13538"/>
            <a:ext cx="914400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868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28"/>
          <a:stretch>
            <a:fillRect/>
          </a:stretch>
        </p:blipFill>
        <p:spPr bwMode="auto">
          <a:xfrm rot="-5400000">
            <a:off x="2794000" y="1131888"/>
            <a:ext cx="1576388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" t="-600" r="13737" b="600"/>
          <a:stretch>
            <a:fillRect/>
          </a:stretch>
        </p:blipFill>
        <p:spPr bwMode="auto">
          <a:xfrm rot="-5400000">
            <a:off x="5307013" y="1152526"/>
            <a:ext cx="1573213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2406650" y="90488"/>
            <a:ext cx="76215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73A36"/>
                </a:solidFill>
                <a:latin typeface="Arial" panose="020B0604020202020204" pitchFamily="34" charset="0"/>
              </a:rPr>
              <a:t>Thank you from your 2019 scholarship recipients </a:t>
            </a:r>
            <a:br>
              <a:rPr lang="en-US" altLang="en-US" sz="2400">
                <a:solidFill>
                  <a:srgbClr val="373A36"/>
                </a:solidFill>
                <a:latin typeface="Arial" panose="020B0604020202020204" pitchFamily="34" charset="0"/>
              </a:rPr>
            </a:br>
            <a:r>
              <a:rPr lang="en-US" altLang="en-US" sz="2400">
                <a:solidFill>
                  <a:srgbClr val="373A36"/>
                </a:solidFill>
                <a:latin typeface="Arial" panose="020B0604020202020204" pitchFamily="34" charset="0"/>
              </a:rPr>
              <a:t>at Concordia Seminary, St. Louis!</a:t>
            </a:r>
            <a:endParaRPr lang="en-US" altLang="en-US" sz="2400">
              <a:solidFill>
                <a:prstClr val="black"/>
              </a:solidFill>
            </a:endParaRPr>
          </a:p>
        </p:txBody>
      </p:sp>
      <p:pic>
        <p:nvPicPr>
          <p:cNvPr id="1843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30"/>
          <a:stretch>
            <a:fillRect/>
          </a:stretch>
        </p:blipFill>
        <p:spPr bwMode="auto">
          <a:xfrm rot="-5400000">
            <a:off x="1987550" y="3392488"/>
            <a:ext cx="1576388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9"/>
          <a:stretch>
            <a:fillRect/>
          </a:stretch>
        </p:blipFill>
        <p:spPr bwMode="auto">
          <a:xfrm>
            <a:off x="4357688" y="3235325"/>
            <a:ext cx="1262062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4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8" r="7320"/>
          <a:stretch>
            <a:fillRect/>
          </a:stretch>
        </p:blipFill>
        <p:spPr bwMode="auto">
          <a:xfrm rot="-5400000">
            <a:off x="6413500" y="3392488"/>
            <a:ext cx="1576388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6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r="7845"/>
          <a:stretch>
            <a:fillRect/>
          </a:stretch>
        </p:blipFill>
        <p:spPr bwMode="auto">
          <a:xfrm rot="-5400000">
            <a:off x="8626476" y="3394076"/>
            <a:ext cx="1573213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Box 17"/>
          <p:cNvSpPr txBox="1">
            <a:spLocks noChangeArrowheads="1"/>
          </p:cNvSpPr>
          <p:nvPr/>
        </p:nvSpPr>
        <p:spPr bwMode="auto">
          <a:xfrm>
            <a:off x="2084388" y="4767264"/>
            <a:ext cx="1212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black"/>
                </a:solidFill>
              </a:rPr>
              <a:t>Matthew Lorenz</a:t>
            </a:r>
            <a:br>
              <a:rPr lang="en-US" altLang="en-US" sz="1200">
                <a:solidFill>
                  <a:prstClr val="black"/>
                </a:solidFill>
              </a:rPr>
            </a:br>
            <a:r>
              <a:rPr lang="en-US" altLang="en-US" sz="1000">
                <a:solidFill>
                  <a:prstClr val="black"/>
                </a:solidFill>
              </a:rPr>
              <a:t>St. Peter, Macomb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441" name="TextBox 19"/>
          <p:cNvSpPr txBox="1">
            <a:spLocks noChangeArrowheads="1"/>
          </p:cNvSpPr>
          <p:nvPr/>
        </p:nvSpPr>
        <p:spPr bwMode="auto">
          <a:xfrm>
            <a:off x="4298950" y="4767263"/>
            <a:ext cx="12128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black"/>
                </a:solidFill>
              </a:rPr>
              <a:t>Hayden Lukas</a:t>
            </a:r>
            <a:br>
              <a:rPr lang="en-US" altLang="en-US" sz="1200">
                <a:solidFill>
                  <a:prstClr val="black"/>
                </a:solidFill>
              </a:rPr>
            </a:br>
            <a:r>
              <a:rPr lang="en-US" altLang="en-US" sz="1000">
                <a:solidFill>
                  <a:prstClr val="black"/>
                </a:solidFill>
              </a:rPr>
              <a:t>Trinity, Utica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8442" name="TextBox 25"/>
          <p:cNvSpPr txBox="1">
            <a:spLocks noChangeArrowheads="1"/>
          </p:cNvSpPr>
          <p:nvPr/>
        </p:nvSpPr>
        <p:spPr bwMode="auto">
          <a:xfrm>
            <a:off x="8718551" y="4767263"/>
            <a:ext cx="9763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black"/>
                </a:solidFill>
              </a:rPr>
              <a:t>Jacob Smith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prstClr val="black"/>
                </a:solidFill>
              </a:rPr>
              <a:t>St. John, Fraser</a:t>
            </a:r>
          </a:p>
        </p:txBody>
      </p:sp>
      <p:sp>
        <p:nvSpPr>
          <p:cNvPr id="18443" name="TextBox 23"/>
          <p:cNvSpPr txBox="1">
            <a:spLocks noChangeArrowheads="1"/>
          </p:cNvSpPr>
          <p:nvPr/>
        </p:nvSpPr>
        <p:spPr bwMode="auto">
          <a:xfrm>
            <a:off x="6510338" y="4767263"/>
            <a:ext cx="12747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black"/>
                </a:solidFill>
              </a:rPr>
              <a:t>Andrew Simpson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prstClr val="black"/>
                </a:solidFill>
              </a:rPr>
              <a:t>Faith, Troy</a:t>
            </a:r>
          </a:p>
        </p:txBody>
      </p:sp>
      <p:sp>
        <p:nvSpPr>
          <p:cNvPr id="18444" name="TextBox 25"/>
          <p:cNvSpPr txBox="1">
            <a:spLocks noChangeArrowheads="1"/>
          </p:cNvSpPr>
          <p:nvPr/>
        </p:nvSpPr>
        <p:spPr bwMode="auto">
          <a:xfrm>
            <a:off x="7858126" y="2570163"/>
            <a:ext cx="13747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black"/>
                </a:solidFill>
              </a:rPr>
              <a:t>Richard Grunewald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prstClr val="black"/>
                </a:solidFill>
              </a:rPr>
              <a:t>Faith, Troy</a:t>
            </a:r>
          </a:p>
        </p:txBody>
      </p:sp>
      <p:sp>
        <p:nvSpPr>
          <p:cNvPr id="18445" name="TextBox 16"/>
          <p:cNvSpPr txBox="1">
            <a:spLocks noChangeArrowheads="1"/>
          </p:cNvSpPr>
          <p:nvPr/>
        </p:nvSpPr>
        <p:spPr bwMode="auto">
          <a:xfrm>
            <a:off x="2884489" y="2517776"/>
            <a:ext cx="1539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black"/>
                </a:solidFill>
              </a:rPr>
              <a:t>Jacob Childers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prstClr val="black"/>
                </a:solidFill>
              </a:rPr>
              <a:t>Christ the King, Southgate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446" name="TextBox 24"/>
          <p:cNvSpPr txBox="1">
            <a:spLocks noChangeArrowheads="1"/>
          </p:cNvSpPr>
          <p:nvPr/>
        </p:nvSpPr>
        <p:spPr bwMode="auto">
          <a:xfrm>
            <a:off x="5407026" y="2562226"/>
            <a:ext cx="14879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prstClr val="black"/>
                </a:solidFill>
              </a:rPr>
              <a:t>Tyler </a:t>
            </a:r>
            <a:r>
              <a:rPr lang="en-US" altLang="en-US" sz="1200" dirty="0" err="1">
                <a:solidFill>
                  <a:prstClr val="black"/>
                </a:solidFill>
              </a:rPr>
              <a:t>Cronkright</a:t>
            </a:r>
            <a:r>
              <a:rPr lang="en-US" altLang="en-US" sz="1200" dirty="0">
                <a:solidFill>
                  <a:prstClr val="black"/>
                </a:solidFill>
              </a:rPr>
              <a:t/>
            </a:r>
            <a:br>
              <a:rPr lang="en-US" altLang="en-US" sz="1200" dirty="0">
                <a:solidFill>
                  <a:prstClr val="black"/>
                </a:solidFill>
              </a:rPr>
            </a:br>
            <a:r>
              <a:rPr lang="en-US" altLang="en-US" sz="1000" dirty="0" smtClean="0">
                <a:solidFill>
                  <a:prstClr val="black"/>
                </a:solidFill>
              </a:rPr>
              <a:t>Christ </a:t>
            </a:r>
            <a:r>
              <a:rPr lang="en-US" altLang="en-US" sz="1000" dirty="0">
                <a:solidFill>
                  <a:prstClr val="black"/>
                </a:solidFill>
              </a:rPr>
              <a:t>Our </a:t>
            </a:r>
            <a:r>
              <a:rPr lang="en-US" altLang="en-US" sz="1000" dirty="0" smtClean="0">
                <a:solidFill>
                  <a:prstClr val="black"/>
                </a:solidFill>
              </a:rPr>
              <a:t>Savior</a:t>
            </a:r>
            <a:r>
              <a:rPr lang="en-US" altLang="en-US" sz="1000" dirty="0">
                <a:solidFill>
                  <a:prstClr val="black"/>
                </a:solidFill>
              </a:rPr>
              <a:t>, Livonia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pic>
        <p:nvPicPr>
          <p:cNvPr id="1844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7" r="10918"/>
          <a:stretch>
            <a:fillRect/>
          </a:stretch>
        </p:blipFill>
        <p:spPr bwMode="auto">
          <a:xfrm>
            <a:off x="7923214" y="996951"/>
            <a:ext cx="126047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536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242889"/>
            <a:ext cx="11877676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1951039" y="2690813"/>
            <a:ext cx="82899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373A36"/>
                </a:solidFill>
                <a:latin typeface="Arial" panose="020B0604020202020204" pitchFamily="34" charset="0"/>
              </a:rPr>
              <a:t>Thank you for your support of our students and for your partnership in the Gospel!</a:t>
            </a:r>
            <a:endParaRPr lang="en-US" altLang="en-US" sz="3200">
              <a:solidFill>
                <a:prstClr val="black"/>
              </a:solidFill>
            </a:endParaRP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9" y="4062414"/>
            <a:ext cx="24717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4062413"/>
            <a:ext cx="2205038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004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DF5D8D-67E5-4328-8020-4D203F9FD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547" y="34106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3C9770"/>
                </a:solidFill>
                <a:latin typeface="Rockwell" panose="02060603020205020403" pitchFamily="18" charset="0"/>
              </a:rPr>
              <a:t>Council of Lutheran Women</a:t>
            </a:r>
            <a:br>
              <a:rPr lang="en-US" dirty="0">
                <a:solidFill>
                  <a:srgbClr val="3C9770"/>
                </a:solidFill>
                <a:latin typeface="Rockwell" panose="02060603020205020403" pitchFamily="18" charset="0"/>
              </a:rPr>
            </a:br>
            <a:r>
              <a:rPr lang="en-US" sz="3200" b="1" dirty="0">
                <a:latin typeface="Rockwell" panose="02060603020205020403" pitchFamily="18" charset="0"/>
              </a:rPr>
              <a:t>Ministry Focus – Operation Layette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F82EF0C-0E28-498B-9581-1BCC4735545E}"/>
              </a:ext>
            </a:extLst>
          </p:cNvPr>
          <p:cNvSpPr txBox="1"/>
          <p:nvPr/>
        </p:nvSpPr>
        <p:spPr>
          <a:xfrm>
            <a:off x="970546" y="1851623"/>
            <a:ext cx="10515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 </a:t>
            </a:r>
            <a:r>
              <a:rPr lang="en-US" sz="20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2019 38 </a:t>
            </a:r>
            <a:r>
              <a:rPr lang="en-US" sz="2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layettes were assembled by the ladies of </a:t>
            </a:r>
          </a:p>
          <a:p>
            <a:pPr algn="ctr"/>
            <a:r>
              <a:rPr lang="en-US" sz="2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St. Paul, Royal Oak, MI, and delivered to mothers in need.</a:t>
            </a:r>
          </a:p>
          <a:p>
            <a:pPr algn="ctr"/>
            <a:endParaRPr lang="en-US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99BB0D8-E586-4578-B510-A2CEDDC63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044">
            <a:off x="809115" y="3090618"/>
            <a:ext cx="3268766" cy="17876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6231880-15E4-4CAB-AD4A-A48EF79CCF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74" y="2757937"/>
            <a:ext cx="1967060" cy="26227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F5CF8CD-F2DB-47FB-B37B-244BC73EF5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513">
            <a:off x="8411683" y="2802095"/>
            <a:ext cx="3476226" cy="16077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742C6D5-6F04-45D2-A042-2F4ACB83D991}"/>
              </a:ext>
            </a:extLst>
          </p:cNvPr>
          <p:cNvSpPr txBox="1"/>
          <p:nvPr/>
        </p:nvSpPr>
        <p:spPr>
          <a:xfrm>
            <a:off x="619985" y="5086074"/>
            <a:ext cx="3659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Volunteers assemble </a:t>
            </a:r>
            <a:r>
              <a:rPr lang="en-US" dirty="0">
                <a:latin typeface="Permanent Marker" panose="02000000000000000000" pitchFamily="2" charset="0"/>
                <a:ea typeface="Permanent Marker" panose="02000000000000000000" pitchFamily="2" charset="0"/>
              </a:rPr>
              <a:t>layettes </a:t>
            </a:r>
            <a:r>
              <a:rPr lang="en-US" dirty="0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to be distributed </a:t>
            </a:r>
            <a:r>
              <a:rPr lang="en-US" dirty="0">
                <a:latin typeface="Permanent Marker" panose="02000000000000000000" pitchFamily="2" charset="0"/>
                <a:ea typeface="Permanent Marker" panose="02000000000000000000" pitchFamily="2" charset="0"/>
              </a:rPr>
              <a:t>to St. Joseph Hospital in Pontiac and Image Clear </a:t>
            </a:r>
            <a:r>
              <a:rPr lang="en-US" dirty="0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Ultrasound, a </a:t>
            </a:r>
            <a:r>
              <a:rPr lang="en-US" dirty="0">
                <a:latin typeface="Permanent Marker" panose="02000000000000000000" pitchFamily="2" charset="0"/>
                <a:ea typeface="Permanent Marker" panose="02000000000000000000" pitchFamily="2" charset="0"/>
              </a:rPr>
              <a:t>mobile bus unit that serves metro Detroit and </a:t>
            </a:r>
            <a:r>
              <a:rPr lang="en-US" dirty="0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Warren.</a:t>
            </a:r>
            <a:endParaRPr lang="en-US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C476999-677C-4A8A-8333-E5C19A6190D0}"/>
              </a:ext>
            </a:extLst>
          </p:cNvPr>
          <p:cNvSpPr txBox="1"/>
          <p:nvPr/>
        </p:nvSpPr>
        <p:spPr>
          <a:xfrm>
            <a:off x="5299886" y="5362705"/>
            <a:ext cx="2760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ermanent Marker" panose="02000000000000000000" pitchFamily="2" charset="0"/>
                <a:ea typeface="Permanent Marker" panose="02000000000000000000" pitchFamily="2" charset="0"/>
              </a:rPr>
              <a:t>Operation Layette </a:t>
            </a:r>
            <a:r>
              <a:rPr lang="en-US" dirty="0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table display taken to events to encourage donations and educate volunteers. </a:t>
            </a:r>
            <a:endParaRPr lang="en-US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27140D1-CA6D-41E5-BB3E-427A5267380E}"/>
              </a:ext>
            </a:extLst>
          </p:cNvPr>
          <p:cNvSpPr txBox="1"/>
          <p:nvPr/>
        </p:nvSpPr>
        <p:spPr>
          <a:xfrm>
            <a:off x="9069513" y="4841057"/>
            <a:ext cx="2644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ermanent Marker" panose="02000000000000000000" pitchFamily="2" charset="0"/>
                <a:ea typeface="Permanent Marker" panose="02000000000000000000" pitchFamily="2" charset="0"/>
              </a:rPr>
              <a:t>The contents of </a:t>
            </a:r>
            <a:r>
              <a:rPr lang="en-US" dirty="0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layettes ready </a:t>
            </a:r>
            <a:r>
              <a:rPr lang="en-US" dirty="0">
                <a:latin typeface="Permanent Marker" panose="02000000000000000000" pitchFamily="2" charset="0"/>
                <a:ea typeface="Permanent Marker" panose="02000000000000000000" pitchFamily="2" charset="0"/>
              </a:rPr>
              <a:t>for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594088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Genera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2488</TotalTime>
  <Words>896</Words>
  <Application>Microsoft Office PowerPoint</Application>
  <PresentationFormat>Widescreen</PresentationFormat>
  <Paragraphs>113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Calibri</vt:lpstr>
      <vt:lpstr>Calibri Light</vt:lpstr>
      <vt:lpstr>Microsoft Sans Serif</vt:lpstr>
      <vt:lpstr>Minion Pro</vt:lpstr>
      <vt:lpstr>Minion Pro SmBd</vt:lpstr>
      <vt:lpstr>Myriad Pro</vt:lpstr>
      <vt:lpstr>Permanent Marker</vt:lpstr>
      <vt:lpstr>Rockwell</vt:lpstr>
      <vt:lpstr>Trajan Pro</vt:lpstr>
      <vt:lpstr>Office Theme</vt:lpstr>
      <vt:lpstr>1_Generations</vt:lpstr>
      <vt:lpstr>Custom Design</vt:lpstr>
      <vt:lpstr> Council of Lutheran Women  </vt:lpstr>
      <vt:lpstr>Council of Lutheran Women</vt:lpstr>
      <vt:lpstr>Council of Lutheran Women</vt:lpstr>
      <vt:lpstr>Council of Lutheran Women</vt:lpstr>
      <vt:lpstr>Council of Lutheran Women Ministry Focus - Scholarships</vt:lpstr>
      <vt:lpstr>PowerPoint Presentation</vt:lpstr>
      <vt:lpstr>PowerPoint Presentation</vt:lpstr>
      <vt:lpstr>PowerPoint Presentation</vt:lpstr>
      <vt:lpstr>Council of Lutheran Women Ministry Focus – Operation Layette</vt:lpstr>
      <vt:lpstr>Women of the Year  March 19, 2019</vt:lpstr>
      <vt:lpstr>PowerPoint Presentation</vt:lpstr>
      <vt:lpstr>PowerPoint Presentation</vt:lpstr>
      <vt:lpstr>Council of Lutheran Women Council of Lutheran Women Luncheon 2019</vt:lpstr>
      <vt:lpstr>Council of Lutheran Women Council of Lutheran Women Luncheon – Ministry Focus</vt:lpstr>
      <vt:lpstr>Council of Lutheran Women  Council of Lutheran Women Luncheon – Ministry Focus</vt:lpstr>
      <vt:lpstr>Council of Lutheran Women Council of Lutheran Women Luncheon – Ministry Focus</vt:lpstr>
      <vt:lpstr>Council of Lutheran Women Council of Lutheran Women Luncheon – Ministry Focus</vt:lpstr>
      <vt:lpstr>Council of Lutheran Women Council of Lutheran Women Luncheon – Ministry Focus</vt:lpstr>
      <vt:lpstr>Council of Lutheran Women Council of Lutheran Women Luncheon – Ministry Focus</vt:lpstr>
      <vt:lpstr>Council of Lutheran Women Council of Lutheran Women Luncheon – Ministry Focus </vt:lpstr>
      <vt:lpstr>Council of Lutheran Women Spring 2019 Meeting </vt:lpstr>
      <vt:lpstr>Council of Lutheran Women </vt:lpstr>
      <vt:lpstr>Council of Lutheran Women  Fall 2019 Meeting St. Peter Lutheran Church, Macomb, MI  </vt:lpstr>
      <vt:lpstr>PowerPoint Presentation</vt:lpstr>
      <vt:lpstr>Presidents Tea 2019 Holy Cross Lutheran Church, Warren, MI </vt:lpstr>
      <vt:lpstr>Council of Lutheran Women 2019 Presidents Tea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Council of Lutheran Women</dc:title>
  <dc:creator>Martha Kurtz</dc:creator>
  <cp:lastModifiedBy>Gary Thomas</cp:lastModifiedBy>
  <cp:revision>272</cp:revision>
  <dcterms:created xsi:type="dcterms:W3CDTF">2017-09-15T15:51:37Z</dcterms:created>
  <dcterms:modified xsi:type="dcterms:W3CDTF">2020-03-08T21:20:25Z</dcterms:modified>
</cp:coreProperties>
</file>